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tags/tag13.xml" ContentType="application/vnd.openxmlformats-officedocument.presentationml.tags+xml"/>
  <Override PartName="/ppt/ink/ink40.xml" ContentType="application/inkml+xml"/>
  <Override PartName="/ppt/ink/ink41.xml" ContentType="application/inkml+xml"/>
  <Override PartName="/ppt/ink/ink42.xml" ContentType="application/inkml+xml"/>
  <Override PartName="/ppt/ink/ink43.xml" ContentType="application/inkml+xml"/>
  <Override PartName="/ppt/ink/ink44.xml" ContentType="application/inkml+xml"/>
  <Override PartName="/ppt/ink/ink45.xml" ContentType="application/inkml+xml"/>
  <Override PartName="/ppt/ink/ink46.xml" ContentType="application/inkml+xml"/>
  <Override PartName="/ppt/ink/ink47.xml" ContentType="application/inkml+xml"/>
  <Override PartName="/ppt/ink/ink48.xml" ContentType="application/inkml+xml"/>
  <Override PartName="/ppt/ink/ink49.xml" ContentType="application/inkml+xml"/>
  <Override PartName="/ppt/ink/ink50.xml" ContentType="application/inkml+xml"/>
  <Override PartName="/ppt/ink/ink51.xml" ContentType="application/inkml+xml"/>
  <Override PartName="/ppt/ink/ink52.xml" ContentType="application/inkml+xml"/>
  <Override PartName="/ppt/ink/ink53.xml" ContentType="application/inkml+xml"/>
  <Override PartName="/ppt/ink/ink54.xml" ContentType="application/inkml+xml"/>
  <Override PartName="/ppt/ink/ink55.xml" ContentType="application/inkml+xml"/>
  <Override PartName="/ppt/ink/ink56.xml" ContentType="application/inkml+xml"/>
  <Override PartName="/ppt/ink/ink57.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59"/>
  </p:notesMasterIdLst>
  <p:sldIdLst>
    <p:sldId id="326" r:id="rId2"/>
    <p:sldId id="268" r:id="rId3"/>
    <p:sldId id="257" r:id="rId4"/>
    <p:sldId id="328" r:id="rId5"/>
    <p:sldId id="327" r:id="rId6"/>
    <p:sldId id="329" r:id="rId7"/>
    <p:sldId id="330" r:id="rId8"/>
    <p:sldId id="331" r:id="rId9"/>
    <p:sldId id="333" r:id="rId10"/>
    <p:sldId id="332" r:id="rId11"/>
    <p:sldId id="362" r:id="rId12"/>
    <p:sldId id="363" r:id="rId13"/>
    <p:sldId id="364" r:id="rId14"/>
    <p:sldId id="366" r:id="rId15"/>
    <p:sldId id="367" r:id="rId16"/>
    <p:sldId id="368" r:id="rId17"/>
    <p:sldId id="369" r:id="rId18"/>
    <p:sldId id="370" r:id="rId19"/>
    <p:sldId id="371" r:id="rId20"/>
    <p:sldId id="372" r:id="rId21"/>
    <p:sldId id="373" r:id="rId22"/>
    <p:sldId id="374" r:id="rId23"/>
    <p:sldId id="375" r:id="rId24"/>
    <p:sldId id="376" r:id="rId25"/>
    <p:sldId id="358" r:id="rId26"/>
    <p:sldId id="379" r:id="rId27"/>
    <p:sldId id="335" r:id="rId28"/>
    <p:sldId id="334" r:id="rId29"/>
    <p:sldId id="336" r:id="rId30"/>
    <p:sldId id="337" r:id="rId31"/>
    <p:sldId id="338" r:id="rId32"/>
    <p:sldId id="339" r:id="rId33"/>
    <p:sldId id="341" r:id="rId34"/>
    <p:sldId id="342" r:id="rId35"/>
    <p:sldId id="344" r:id="rId36"/>
    <p:sldId id="343" r:id="rId37"/>
    <p:sldId id="359" r:id="rId38"/>
    <p:sldId id="360" r:id="rId39"/>
    <p:sldId id="380" r:id="rId40"/>
    <p:sldId id="381" r:id="rId41"/>
    <p:sldId id="382" r:id="rId42"/>
    <p:sldId id="383" r:id="rId43"/>
    <p:sldId id="384" r:id="rId44"/>
    <p:sldId id="385" r:id="rId45"/>
    <p:sldId id="386" r:id="rId46"/>
    <p:sldId id="387" r:id="rId47"/>
    <p:sldId id="388" r:id="rId48"/>
    <p:sldId id="389" r:id="rId49"/>
    <p:sldId id="390" r:id="rId50"/>
    <p:sldId id="391" r:id="rId51"/>
    <p:sldId id="392" r:id="rId52"/>
    <p:sldId id="393" r:id="rId53"/>
    <p:sldId id="394" r:id="rId54"/>
    <p:sldId id="395" r:id="rId55"/>
    <p:sldId id="396" r:id="rId56"/>
    <p:sldId id="397" r:id="rId57"/>
    <p:sldId id="398" r:id="rId58"/>
  </p:sldIdLst>
  <p:sldSz cx="12192000" cy="6858000"/>
  <p:notesSz cx="6858000" cy="9144000"/>
  <p:embeddedFontLst>
    <p:embeddedFont>
      <p:font typeface="Aleo" panose="020F0502020204030203" pitchFamily="34" charset="0"/>
      <p:regular r:id="rId60"/>
      <p:bold r:id="rId61"/>
      <p:italic r:id="rId62"/>
      <p:boldItalic r:id="rId63"/>
    </p:embeddedFont>
    <p:embeddedFont>
      <p:font typeface="Calibri" panose="020F0502020204030204" pitchFamily="34" charset="0"/>
      <p:regular r:id="rId64"/>
      <p:bold r:id="rId65"/>
      <p:italic r:id="rId66"/>
      <p:boldItalic r:id="rId67"/>
    </p:embeddedFont>
    <p:embeddedFont>
      <p:font typeface="DIN OT" panose="020B0504020201010104" pitchFamily="34" charset="0"/>
      <p:regular r:id="rId68"/>
      <p:bold r:id="rId69"/>
      <p:italic r:id="rId7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86" d="100"/>
          <a:sy n="86" d="100"/>
        </p:scale>
        <p:origin x="514"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4.fntdata"/><Relationship Id="rId68" Type="http://schemas.openxmlformats.org/officeDocument/2006/relationships/font" Target="fonts/font9.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font" Target="fonts/font7.fntdata"/><Relationship Id="rId74"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font" Target="fonts/font2.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5.fntdata"/><Relationship Id="rId69" Type="http://schemas.openxmlformats.org/officeDocument/2006/relationships/font" Target="fonts/font10.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 Id="rId67" Type="http://schemas.openxmlformats.org/officeDocument/2006/relationships/font" Target="fonts/font8.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3.fntdata"/><Relationship Id="rId70"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1.fntdata"/><Relationship Id="rId65" Type="http://schemas.openxmlformats.org/officeDocument/2006/relationships/font" Target="fonts/font6.fntdata"/><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presProps" Target="presProps.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4-07T00:19:06.24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4 305,'0'-1,"0"1,-1 0,1-1,0 1,-1 0,1-1,0 1,0 0,-1-1,1 1,0-1,0 1,0 0,-1-1,1 1,0-1,0 1,0-1,0 1,0-1,0 1,0-1,0 1,0 0,0-1,0 1,0-1,1 1,-1-1,0 1,0 0,0-1,1 1,-1-1,0 1,0 0,1-1,-1 1,0 0,1-1,-1 1,0 0,1-1,-1 1,0 0,1 0,22-11,23 0,-1 2,1 2,1 2,36 1,6-2,459-56,-185 18,46 12,830 26,-640 10,1077-4,-1360-11,-42 0,-22 12,125-4,-325-1,-1-3,12-4,-12 1,0 3,4 2,246-15,-166 14,121 11,131 27,-303-23,-50-6</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4-07T00:19:26.25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11 120,'-1'0,"1"-1,-1 1,0-1,1 1,-1-1,0 1,1-1,-1 1,1-1,-1 0,1 1,-1-1,1 0,0 1,-1-1,1 0,0 0,0 1,-1-1,1 0,0 0,0 1,0-1,0 0,0 0,0 0,0 1,0-1,0 0,0 0,1 0,-1 1,0-1,0 0,1 0,-1 1,1-1,-1 0,1 1,-1-1,1 0,-1 1,1-1,-1 1,1-1,-1 1,1-1,0 1,0 0,-1-1,1 1,0 0,-1-1,1 1,0 0,0 0,0 0,-1-1,1 1,53-9,194 0,46 11,5 1,423-14,293-1,5474 13,-5907-31,-416 17,407 6,-325 10,1580-3,-1759 4,0 2,-1 4,12 5,9 1,39 0,180-10,-167-6,76 11,-33 1,154-12,-135-3,3068 3,-3018-12,-3 1,1928 11,-2110 3,30 6,-28-2,24-2,-38-5,19 0,0 2,0 4,4 4,132 24,0-9,74-7,-244-17</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4-07T00:04:20.99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0,'3628'0,"-3436"8,36 11,-28-1,8-9,1057-11,-1039 16,-1-1,196 2,-30 0,25-17,-101-1,2658 3,-2780 7,13 10,85 5,713-14,-601-10,-372 2</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4-07T00:38:22.52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1 314,'761'14,"-65"-1,1418-14,-1981-5,0-5,30-12,-32 4,1 6,45 5,-9 10,194-3,-284-7,0-3,15-8,-15 4,1 3,14 2,131 7,-143 6,-1-5,0-3,0-3,-1-4,88-18,1 8,116 1,341 14,-451 8,310 1,678-4,-807-15,44-22,-55 17,276 20,-280 6,-46-6,315 4,-375 17,-198-15</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4-07T00:38:25.34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0 447,'19'-1,"1"-2,-1 0,0 0,-1-2,12-4,37-9,219-34,2 13,69 7,1328-170,-1645 196,274-31,114 9,316 20,868 11,-1468 2,55 14,-49-4,37-6,211-11,169 3,-441 8,0 5,21 10,-11-3,104 4,161-24,-63-1,-206 9,0 6,17 9,15 1,8-6,79-3,26 2,150 32,-301-32,1-6,30-4,256-9,-195-2,1 5,192 27,-321-20,54-2,-115-7</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4-06T23:23:13.57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1,'2506'0,"-2206"12,2 0,6606-13,-6756 6,72 14,-103 3,-79-13,1-1,18-1,233-5,-171-4,-73 2</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4-06T23:23:15.95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1 121,'24'-1,"-1"-1,1-1,10-3,39-6,273-11,-66 6,1014-40,5 58,-562 3,1433-5,-1704 13,-73-1,208-11,-571 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4-06T23:23:28.34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96,'4269'0,"-4134"-5,4-6,-37 3,-53 1,0-1,35-12,-41 9,1 2,-1 2,2 1,1 2,160 5,-166 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4-06T23:23:30.05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0 272,'149'-8,"0"-6,-1-7,12-9,-7 3,307-44,3 20,43 19,181 24,-38 2,-536 2</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4-06T23:23:30.39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1,'0'0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4-06T23:23:34.14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73,'1013'2,"1005"-5,-1229-21,-715 20,0-3,15-6,-18 3,1 2,38 2,747 8,-800-2</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4-07T00:19:10.28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9 95,'-1'-1,"1"1,-1-1,0 0,1 1,-1-1,1 0,-1 0,1 0,-1 1,1-1,-1 0,1 0,0 0,-1 0,1 0,0 1,0-1,0 0,0 0,0 0,0 0,0 0,0 0,0 0,0 0,0 0,0 0,1 0,-1 1,0-1,1 0,-1 0,1 0,-1 0,1 1,-1-1,1 0,0 1,-1-1,1 0,0 1,0-1,-1 1,1-1,0 0,47-23,-33 18,-3 1,0 0,0 1,0 1,0 0,1 0,-1 1,1 1,-1 0,3 0,21 3,0 1,18 4,39 4,-55-7,0 2,25 8,-29-5,1-3,0 0,22-1,25-3,0-3,-1-3,30-9,-86 9</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4-06T23:23:35.96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67,'2291'0,"-2030"-9,-66 0,56-2,72-20,-276 25</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4-06T23:23:38.27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1 188,'337'-35,"104"-12,-83 11,335 10,146 30,720-5,-1075-22,98-1,-490 26,-1 3,22 8,281 26,-347-29,-1 2,0 2,-1 2,41 22,19 5,20 2,1-6,45 5,-150-40,0-1,1 0,10-2,-10-1</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4-06T23:23:42.51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0 334,'53'-11,"-20"3,69-7,1 4,36 5,209 7,-133 2,40-1,308-5,-421-9,39-11,-42 4,57 3,178 16,-26 2,-242-7,1-4,26-9,469-73,-502 80,1 4,96 6,-64 1,35-8,152-25,-174 25,-63 5,11-5,49-3,1 7,47 7,-1 0,-169-2,-1 1,1 1,10 3,57 6,577-11,-318-2,-42-12,-12 1,-166 11,140 0,145 22,-158 7,-189-19</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4-06T23:23:47.12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0 211,'15'-4,"0"1,1 0,-1 2,0-1,1 2,0 0,20-1,1162-11,-752 15,281-6,684 7,-1074 6,317-2,-464-22,0-8,35-15,-3 3,92 3,-304 30,-1-1,1 0,0-1,-1 0,0-1,7-3,-7 3,0 0,1 0,-1 1,1 1,0-1,4 1,286-17,18 13,-242 6</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4-06T23:23:54.257"/>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1,'1'0,"0"1,0-1,0 1,0-1,0 1,0-1,0 1,-1-1,1 1,0 0,0 0,-1-1,1 1,0 0,-1 0,1 0,-1 0,1 0,-1 0,1 0,-1 0,0 0,1 0,-1 0,0 0,0 0,8 37,-6-26,9 61,-2 1,-4 0,-3 1,-7 49,3 15,4 5,1-29,-9 70,3-163,-3-2</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4-07T17:55:09.34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25,'1'2,"0"-1,1 0,-1 0,1 1,-1-1,1 0,0-1,-1 1,1 0,0 0,0-1,0 1,-1-1,1 0,0 1,0-1,0 0,0 0,0 0,2 0,55 6,0-4,0-2,47-6,-1 0,567-1,-152 3,-309-7,36-1,5 13,-225-1</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4-07T17:55:12.97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1 190,'9'-7,"0"0,1 0,0 0,0 1,0 1,1 0,-1 0,1 1,1 1,-1-1,7 0,29-4,1 1,12 2,-9 0,160-20,487-39,734 53,-919 14,4691-2,-4542 10,0 1,-205 0,8 0,-441-10,1 1,0 0,-1 2,0 1,8 3,36 9,-32-9,-20-5,0 0,0-1,14 0,-11-2</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4-07T17:55:15.18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1 214,'6'-4,"1"-1,0 1,0 1,0-1,0 1,1 1,-1-1,1 1,6-1,13-4,127-37,2 7,1 7,2 6,83 2,645 5,-691 18,3939 3,-4090-4</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4-07T17:55:20.04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1 236,'86'-4,"-1"-4,67-16,29-3,-4 6,239-26,110 14,-372 30,309-11,86 7,-341 8,1335-30,-1358 24,2235-10,-1467 19,5826-5,-6755 1</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4-07T00:42:31.975"/>
    </inkml:context>
    <inkml:brush xml:id="br0">
      <inkml:brushProperty name="width" value="0.05" units="cm"/>
      <inkml:brushProperty name="height" value="0.05" units="cm"/>
      <inkml:brushProperty name="color" value="#E71224"/>
      <inkml:brushProperty name="ignorePressure" value="1"/>
    </inkml:brush>
  </inkml:definitions>
  <inkml:trace contextRef="#ctx0" brushRef="#br0">1 165,'50'0,"84"1,0-5,0-7,0-5,-27 3,1 5,0 5,53 7,15-1,1454-3,-1408-12,-16 0,3 1,34-1,-13 1,-34-1,-4 13,-82 2,1-5,-1-5,68-15,-104 12,1 3,0 3,41 5,-95-1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4-07T00:16:10.33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56,'4920'0,"-4467"-26,-61 1,993 21,-721 7,6610-3,-7246 0</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4-07T00:42:34.824"/>
    </inkml:context>
    <inkml:brush xml:id="br0">
      <inkml:brushProperty name="width" value="0.05" units="cm"/>
      <inkml:brushProperty name="height" value="0.05" units="cm"/>
      <inkml:brushProperty name="color" value="#E71224"/>
      <inkml:brushProperty name="ignorePressure" value="1"/>
    </inkml:brush>
  </inkml:definitions>
  <inkml:trace contextRef="#ctx0" brushRef="#br0">1 26,'38'-2,"1"-1,8-4,61-4,562 8,-339 5,1318-2,-1623 0</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4-07T00:42:36.822"/>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0 189,'2'-2,"-1"0,0 0,1 1,0-1,-1 1,1-1,0 1,0-1,-1 1,1 0,0 0,0 0,0 0,1 0,-1 1,0-1,0 1,2-1,-2 1,35-10,0 3,1 1,14 0,21-3,371-53,321 0,230 58,-537 6,-430-2</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4-07T00:42:42.791"/>
    </inkml:context>
    <inkml:brush xml:id="br0">
      <inkml:brushProperty name="width" value="0.05" units="cm"/>
      <inkml:brushProperty name="height" value="0.05" units="cm"/>
      <inkml:brushProperty name="color" value="#E71224"/>
      <inkml:brushProperty name="ignorePressure" value="1"/>
    </inkml:brush>
  </inkml:definitions>
  <inkml:trace contextRef="#ctx0" brushRef="#br0">1 71,'1280'0,"-1248"-2,0-1,0-2,-1-1,0-2,8-3,-5 1,0 2,0 1,1 1,14 1,141 6,-162-1</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4-07T00:42:40.158"/>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0 264,'8'-6,"1"0,-1 1,1 0,0 0,0 1,0 0,1 1,0 0,-1 1,1 0,3 0,18-6,180-42,127-11,27-4,-295 53,1 2,0 3,10 4,212 6,-93 1,-44 2,66 15,-20-1,-154-14,-1 2,16 6,63 11,-20-14,101-3,-173-9</inkml:trace>
  <inkml:trace contextRef="#ctx0" brushRef="#br0" timeOffset="1152.321">4335 217,'1886'0,"-1852"0</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4-07T00:42:44.511"/>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48,'8'0,"27"0,18 0,9-3,6-3,6-3,-4 0,-11 1,-11 2,-10 2,-8 2,-8 1</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4-07T00:42:46.023"/>
    </inkml:context>
    <inkml:brush xml:id="br0">
      <inkml:brushProperty name="width" value="0.05" units="cm"/>
      <inkml:brushProperty name="height" value="0.05" units="cm"/>
      <inkml:brushProperty name="color" value="#E71224"/>
      <inkml:brushProperty name="ignorePressure" value="1"/>
    </inkml:brush>
  </inkml:definitions>
  <inkml:trace contextRef="#ctx0" brushRef="#br0">1 56,'1'-1,"0"0,0 0,0 0,0 0,0 0,0 0,1 0,-1 0,0 1,1-1,-1 0,0 1,1-1,-1 1,1-1,-1 1,1 0,-1 0,1 0,-1 0,1 0,-1 0,2 0,2 0,125-11,120 8,-57 2,3153-20,-2219 24,-1002-7,-86-1</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4-07T00:42:47.278"/>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0 161,'831'-24,"-468"-10,459-25,-355 60,187-5,-566-4,53-12,-86 11,-26 5</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4-07T00:42:50.327"/>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0 281,'5'-3,"0"1,-1 0,1 0,0 0,0 0,1 1,-1 0,0 0,0 0,1 1,-1-1,0 1,3 1,8-2,266-8,-107 5,21-9,92-24,196-15,490 42,-543 14,-69-2,378-5,-524-8,122-2,-301 13,27 2,0-3,0-3,0-3,31-8,-18-1,2 4,-1 3,19 3,238 4,-174 3,-124-2,0-3,12-3,69-5,1020 10,-557 5,899-3,-1242-12,8 0,-211 12,17-1,-1 3,0 1,0 3,49 12,6 4,0-4,45-1,-7-7,-110-9</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4-07T00:42:51.328"/>
    </inkml:context>
    <inkml:brush xml:id="br0">
      <inkml:brushProperty name="width" value="0.05" units="cm"/>
      <inkml:brushProperty name="height" value="0.05" units="cm"/>
      <inkml:brushProperty name="color" value="#E71224"/>
      <inkml:brushProperty name="ignorePressure" value="1"/>
    </inkml:brush>
  </inkml:definitions>
  <inkml:trace contextRef="#ctx0" brushRef="#br0">1 306,'11'4,"61"-2,52-7,34-9,29-7,22-3,20 2,14 0,2-3,-14-5,-14 2,-16 1,-14-1,-16 3,-33 2,-39 5</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4-07T00:42:52.823"/>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0 129,'12'0,"20"0,28-4,28-5,18-5,16-9,6 1,5 3,0 5,6 5,-6 5,-13 1,-24 3,-23-3,-25-2</inkml:trace>
  <inkml:trace contextRef="#ctx0" brushRef="#br0" timeOffset="2073.368">2914 246,'23'2,"0"0,0 2,-1 1,1 1,-1 0,0 2,57 15,90 14,1-7,1-8,172 0,-176-22,-32 0,0 5,27 9,819 100,-896-109</inkml:trace>
  <inkml:trace contextRef="#ctx0" brushRef="#br0" timeOffset="3232.805">6176 199,'265'2,"301"-5,-257-18,71-3,963 21,-696 6,114-3,-711 2,-1 3,0 2,-1 2,33 11,-45-10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4-07T00:16:13.37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1 167,'9'-1,"0"0,1 0,-1-1,0 0,0-1,8-3,23-6,70-8,1 4,81 1,7-2,37-18,-81 10,-79 18,1 3,55 6,-58-1,-32-1</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4-07T17:49:32.40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1 192,'6'-1,"-1"0,1 0,0-1,-1 1,1-1,-1 0,0-1,0 1,4-4,29-11,85-16,1 5,106-8,-184 29,176-19,177 3,228 23,-250 4,4727-4,-5048 3,-1 2,53 12,-7-1,-5-8,0-4,80-7,-19 0,-108 2,25 0,0 2,0 4,0 3,48 12,-45-5,1-3,0-4,63-2,-131-6,87 8,-1 4,42 14,-56-10,2-3,0-4,38-2,-16-12,-2-4,31-11,-115 18,42-6,0 4,35 2,-70 3</inkml:trace>
</inkml:ink>
</file>

<file path=ppt/ink/ink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4-07T17:49:40.17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0 196,'95'-3,"-1"-4,42-10,181-42,-116 19,39 4,57 13,29 12,304 14,-254 2,4984-2,-2838-5,-2496 2</inkml:trace>
</inkml:ink>
</file>

<file path=ppt/ink/ink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4-07T17:49:46.25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0 352,'2'-2,"-1"1,0-1,1 1,-1-1,1 1,-1-1,1 1,0 0,0 0,-1 0,1 0,0 0,0 0,0 1,0-1,0 0,2 1,1-2,52-16,0 3,40-4,-27 5,102-17,1 8,144 1,352 19,-381 6,3315-1,-1938-3,-968-11,9-1,701 14,-1128-12,134-28,-225 19,422-26,-349 25,-21 2,24 10,1360 11,-1439 7,1 8,130 31,-277-41</inkml:trace>
</inkml:ink>
</file>

<file path=ppt/ink/ink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4-06T23:33:32.87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0 314,'487'2,"582"-5,-143-63,18 0,-388 67,-400 0,-107-3,1-3,-1-2,-1-1,23-9,-20 4,1 3,0 2,49-1,67 7,236-9,9-4,13 17,-105 1,1149-3,-1377-4,-1-4,1-4,117-11,164 13,0-1,685-2,-647 16,3227-3,-3612 0</inkml:trace>
</inkml:ink>
</file>

<file path=ppt/ink/ink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4-07T00:47:42.79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27,'1'1,"0"0,0 0,0 0,0 0,0-1,0 1,0 0,0-1,0 1,0-1,0 1,1-1,-1 1,0-1,0 0,0 0,1 0,-1 0,0 1,0-2,1 1,6 1,106 17,1-6,13-5,241-1,-263-6,406-2,309 4,-309 32,-105-3,961-17,-912-17,2-8,141-34,-187 25,-79 7,-261 4,62-15,-81 12,1 3,0 2,45 0,606 9,-676 0,1 1,-1 1,1 2,17 6,42 8,-4 1,-46-9</inkml:trace>
</inkml:ink>
</file>

<file path=ppt/ink/ink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4-07T00:47:45.09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3674 1,'-96'4,"-46"9,-25 2,-198 3,-382 27,-284 31,-5-58,1029-18,1 0,0 0,0-1,0 1,0-1,0 0,-6-2,10 2,0 0,0-1,0 1,0 0,0-1,0 1,1-1,-1 0,0 0,1 0,-1 0,1 0,0 0,0 0,0 0,0 0,-1-3,-3-7</inkml:trace>
</inkml:ink>
</file>

<file path=ppt/ink/ink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4-07T00:48:27.80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14,'8671'0,"-8653"0,0 0,0-2,0 0,6-3,-3 0</inkml:trace>
</inkml:ink>
</file>

<file path=ppt/ink/ink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4-07T00:48:30.51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2,'960'-2,"1054"4,-1448 13,377 64,-154 27,121 14,4-39,1074-58,-1470-27,-11-19,-483 21</inkml:trace>
</inkml:ink>
</file>

<file path=ppt/ink/ink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4-07T01:33:51.55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0 137,'71'0,"685"-20,61-16,-1 37,-291 2,-319-1,223-4,-331-6,37-10,-46 5,76 0,902 11,-520 4,-482-1,50-1,-1-4,28-9,-8 2,0 6,79 8,-40 0,1250-3,-1339 5,-48 0</inkml:trace>
</inkml:ink>
</file>

<file path=ppt/ink/ink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4-07T01:33:57.39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0,'103'9,"-13"1,992-2,-610-11,-395 6,19 5,59 4,-85-11,356-3,-398-1,-1-1,1-2,7-3,35-7,-40 11</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4-07T00:16:14.88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1 167,'0'-7,"0"1,0 0,1 0,-1 0,1 0,1 1,-1-1,1 0,0 0,0 1,1-1,-1 1,1 0,1-1,-1 1,1 1,0-1,0 1,0-1,0 1,1 0,0 1,0-1,0 1,0 0,0 0,1 0,-1 1,5-2,15-2,0 0,1 1,0 2,-1 1,1 0,9 3,-23-2,866 5,-838-4,235 17,228 44,-304-33,-134-19</inkml:trace>
</inkml:ink>
</file>

<file path=ppt/ink/ink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4-07T01:34:01.13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0,'5148'0,"-5123"0</inkml:trace>
</inkml:ink>
</file>

<file path=ppt/ink/ink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4-07T01:34:07.73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1 307,'22'0,"0"-2,1-1,-1-1,13-5,37-5,481-45,-160 23,-27-10,211-23,-369 46,216-17,-393 39</inkml:trace>
</inkml:ink>
</file>

<file path=ppt/ink/ink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4-07T01:34:08.95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0 218,'73'-4,"-1"-3,0-3,17-8,53-6,633-58,-666 70,50-14,-56 8,-18 9,0 4,1 3,33 6,2-2,-77-1</inkml:trace>
</inkml:ink>
</file>

<file path=ppt/ink/ink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4-07T01:34:11.47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1 127,'152'-18,"375"9,-189 6,52-18,116-42,-435 50</inkml:trace>
</inkml:ink>
</file>

<file path=ppt/ink/ink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4-07T01:34:13.02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0,'6327'0,"-6304"0</inkml:trace>
</inkml:ink>
</file>

<file path=ppt/ink/ink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4-07T01:34:15.15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0 329,'1'-2,"-1"-1,1 1,0-1,0 1,0 0,0-1,1 1,-1 0,1 0,-1 0,1 0,0 0,0 0,0 0,0 1,0-1,0 1,0-1,0 1,1 0,-1 0,0 0,1 0,-1 0,1 0,70-19,-70 19,88-16,0 5,50 0,188 3,-253 9,2121-3,-1061 6,-803-2,364-2,-501-12,0-9,65-20,227-25,17 43,101 25,-294 2,119 0,674-6,-686-19,45-1,724 20,-612 6,-523-3</inkml:trace>
</inkml:ink>
</file>

<file path=ppt/ink/ink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4-07T01:34:16.47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9,'9513'0,"-9259"-4,-186-1</inkml:trace>
</inkml:ink>
</file>

<file path=ppt/ink/ink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4-07T01:34:39.22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0 209,'74'0,"268"-7,-261 2,-1-5,0-3,18-8,403-82,-314 59,-160 39</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4-07T00:16:17.54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1 118,'604'-12,"4"0,211 13,-775-4,1-1,-1-2,19-5,3-2,121-13,179-1,185 22,-335 6,-191 1,0 0,0 2,-1 1,18 6,-11-4,0 0,15 0,-16-4</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4-07T00:16:20.22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16 0,'-15'3,"16"3,28 4,88-2,0-5,27-6,11 1,1925 1,-2055 3,0 0,-1 2,1 1,2 2,60 9,31-6,110-7,-191-4</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4-07T00:16:29.76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0 376,'4'-3,"0"1,1 0,-1 0,0 0,1 1,-1-1,1 1,0 0,-1 1,1-1,0 1,2-1,143-21,1 7,145 4,-248 10,1605-5,-908 9,-516-5,121-20,140-12,140 21,89-3,-90-29,175-7,-732 50,715-41,-297-4,338 18,74 54,394 2,-132-7,-604 16,-338-13,107 31,-186-24,-40-6,1-5,1-4,9-4,-38-5,42 10,-49-5,1-4,5-2,24-4,-9-1,90 12,8 8,40-7,-170-12</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4-07T00:19:22.59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27,'1456'0,"-1219"9,52 16,121 6,703-22,-114-4,1762 33,4329-39,-6605-23,-42 0,-295 24,-16 1,-1-5,1-6,56-15,-45 2,1 5,86 4,290 12,-239 5,915-3,-1174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DABE209-3B19-414E-B3F4-9AF18CBCA6EA}" type="datetimeFigureOut">
              <a:rPr lang="en-US" smtClean="0"/>
              <a:t>4/8/2020</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1B80A9F-E92D-44C8-AA40-0B519DD7104F}" type="slidenum">
              <a:rPr lang="en-US" smtClean="0"/>
              <a:t>‹#›</a:t>
            </a:fld>
            <a:endParaRPr lang="en-US" dirty="0"/>
          </a:p>
        </p:txBody>
      </p:sp>
    </p:spTree>
    <p:extLst>
      <p:ext uri="{BB962C8B-B14F-4D97-AF65-F5344CB8AC3E}">
        <p14:creationId xmlns:p14="http://schemas.microsoft.com/office/powerpoint/2010/main" val="42179166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4CBA17D-AD8A-418B-B7F7-F1A0D378B6A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98"/>
            <a:ext cx="12191999" cy="6857602"/>
          </a:xfrm>
          <a:prstGeom prst="rect">
            <a:avLst/>
          </a:prstGeom>
        </p:spPr>
      </p:pic>
      <p:sp>
        <p:nvSpPr>
          <p:cNvPr id="2" name="Title 1">
            <a:extLst>
              <a:ext uri="{FF2B5EF4-FFF2-40B4-BE49-F238E27FC236}">
                <a16:creationId xmlns:a16="http://schemas.microsoft.com/office/drawing/2014/main" id="{52006754-FD70-4F2F-BF74-799DFFC40A4D}"/>
              </a:ext>
            </a:extLst>
          </p:cNvPr>
          <p:cNvSpPr>
            <a:spLocks noGrp="1"/>
          </p:cNvSpPr>
          <p:nvPr>
            <p:ph type="ctrTitle"/>
          </p:nvPr>
        </p:nvSpPr>
        <p:spPr>
          <a:xfrm>
            <a:off x="457200" y="1122363"/>
            <a:ext cx="10210800" cy="2387600"/>
          </a:xfrm>
        </p:spPr>
        <p:txBody>
          <a:bodyPr anchor="b">
            <a:normAutofit/>
          </a:bodyPr>
          <a:lstStyle>
            <a:lvl1pPr algn="l">
              <a:defRPr sz="4400" b="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4E23DA86-FD25-475D-9F1E-AF7F59D1D331}"/>
              </a:ext>
            </a:extLst>
          </p:cNvPr>
          <p:cNvSpPr>
            <a:spLocks noGrp="1"/>
          </p:cNvSpPr>
          <p:nvPr>
            <p:ph type="subTitle" idx="1"/>
          </p:nvPr>
        </p:nvSpPr>
        <p:spPr>
          <a:xfrm>
            <a:off x="457200" y="3602038"/>
            <a:ext cx="10210800" cy="1655762"/>
          </a:xfrm>
        </p:spPr>
        <p:txBody>
          <a:bodyPr>
            <a:normAutofit/>
          </a:bodyPr>
          <a:lstStyle>
            <a:lvl1pPr marL="0" indent="0" algn="l">
              <a:buNone/>
              <a:defRPr sz="2000">
                <a:solidFill>
                  <a:schemeClr val="accent2">
                    <a:lumMod val="40000"/>
                    <a:lumOff val="6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2" name="Picture 11">
            <a:extLst>
              <a:ext uri="{FF2B5EF4-FFF2-40B4-BE49-F238E27FC236}">
                <a16:creationId xmlns:a16="http://schemas.microsoft.com/office/drawing/2014/main" id="{C6176495-DA56-46FC-A31E-D9691A006EE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79563" y="5930673"/>
            <a:ext cx="2375140" cy="599310"/>
          </a:xfrm>
          <a:prstGeom prst="rect">
            <a:avLst/>
          </a:prstGeom>
        </p:spPr>
      </p:pic>
    </p:spTree>
    <p:extLst>
      <p:ext uri="{BB962C8B-B14F-4D97-AF65-F5344CB8AC3E}">
        <p14:creationId xmlns:p14="http://schemas.microsoft.com/office/powerpoint/2010/main" val="18128365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38AD188-19DC-48C7-9217-D4BB99AEC85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98"/>
            <a:ext cx="12192000" cy="6857603"/>
          </a:xfrm>
          <a:prstGeom prst="rect">
            <a:avLst/>
          </a:prstGeom>
        </p:spPr>
      </p:pic>
      <p:pic>
        <p:nvPicPr>
          <p:cNvPr id="10" name="Picture 9">
            <a:extLst>
              <a:ext uri="{FF2B5EF4-FFF2-40B4-BE49-F238E27FC236}">
                <a16:creationId xmlns:a16="http://schemas.microsoft.com/office/drawing/2014/main" id="{86D19A2B-C1B5-470C-B520-69F9A8AD4ECA}"/>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63914" y="6316748"/>
            <a:ext cx="1639856" cy="339129"/>
          </a:xfrm>
          <a:prstGeom prst="rect">
            <a:avLst/>
          </a:prstGeom>
        </p:spPr>
      </p:pic>
      <p:sp>
        <p:nvSpPr>
          <p:cNvPr id="5" name="Title 4">
            <a:extLst>
              <a:ext uri="{FF2B5EF4-FFF2-40B4-BE49-F238E27FC236}">
                <a16:creationId xmlns:a16="http://schemas.microsoft.com/office/drawing/2014/main" id="{5FE7F8F6-62BE-481C-A325-905718C6101B}"/>
              </a:ext>
            </a:extLst>
          </p:cNvPr>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12" name="SmartArt Placeholder 11">
            <a:extLst>
              <a:ext uri="{FF2B5EF4-FFF2-40B4-BE49-F238E27FC236}">
                <a16:creationId xmlns:a16="http://schemas.microsoft.com/office/drawing/2014/main" id="{F3A5EC9D-2570-44EE-8CAC-8E4343994245}"/>
              </a:ext>
            </a:extLst>
          </p:cNvPr>
          <p:cNvSpPr>
            <a:spLocks noGrp="1"/>
          </p:cNvSpPr>
          <p:nvPr>
            <p:ph type="dgm" sz="quarter" idx="10"/>
          </p:nvPr>
        </p:nvSpPr>
        <p:spPr>
          <a:xfrm>
            <a:off x="215659" y="1871663"/>
            <a:ext cx="11749329" cy="4243161"/>
          </a:xfrm>
        </p:spPr>
        <p:txBody>
          <a:bodyPr/>
          <a:lstStyle>
            <a:lvl1pPr>
              <a:defRPr>
                <a:solidFill>
                  <a:schemeClr val="bg1"/>
                </a:solidFill>
              </a:defRPr>
            </a:lvl1pPr>
          </a:lstStyle>
          <a:p>
            <a:endParaRPr lang="en-US" dirty="0"/>
          </a:p>
        </p:txBody>
      </p:sp>
    </p:spTree>
    <p:extLst>
      <p:ext uri="{BB962C8B-B14F-4D97-AF65-F5344CB8AC3E}">
        <p14:creationId xmlns:p14="http://schemas.microsoft.com/office/powerpoint/2010/main" val="5195514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0B0B6FF-F884-42BA-8259-A24889E09C50}"/>
              </a:ext>
            </a:extLst>
          </p:cNvPr>
          <p:cNvSpPr>
            <a:spLocks noGrp="1"/>
          </p:cNvSpPr>
          <p:nvPr>
            <p:ph type="sldNum" sz="quarter" idx="10"/>
          </p:nvPr>
        </p:nvSpPr>
        <p:spPr>
          <a:xfrm>
            <a:off x="10068410" y="6358379"/>
            <a:ext cx="629727" cy="365125"/>
          </a:xfrm>
          <a:prstGeom prst="rect">
            <a:avLst/>
          </a:prstGeom>
        </p:spPr>
        <p:txBody>
          <a:bodyPr/>
          <a:lstStyle/>
          <a:p>
            <a:fld id="{30B18789-35AA-4FCF-AB53-E0D941FA7268}" type="slidenum">
              <a:rPr lang="en-US" smtClean="0"/>
              <a:t>‹#›</a:t>
            </a:fld>
            <a:endParaRPr lang="en-US" dirty="0"/>
          </a:p>
        </p:txBody>
      </p:sp>
      <p:sp>
        <p:nvSpPr>
          <p:cNvPr id="4" name="Title 3">
            <a:extLst>
              <a:ext uri="{FF2B5EF4-FFF2-40B4-BE49-F238E27FC236}">
                <a16:creationId xmlns:a16="http://schemas.microsoft.com/office/drawing/2014/main" id="{0BBB5917-5810-4E88-B846-448E7699403D}"/>
              </a:ext>
            </a:extLst>
          </p:cNvPr>
          <p:cNvSpPr>
            <a:spLocks noGrp="1"/>
          </p:cNvSpPr>
          <p:nvPr>
            <p:ph type="title"/>
          </p:nvPr>
        </p:nvSpPr>
        <p:spPr>
          <a:xfrm>
            <a:off x="189780" y="503148"/>
            <a:ext cx="3372929" cy="5656114"/>
          </a:xfrm>
          <a:gradFill flip="none" rotWithShape="1">
            <a:gsLst>
              <a:gs pos="0">
                <a:schemeClr val="tx2">
                  <a:shade val="30000"/>
                  <a:satMod val="115000"/>
                </a:schemeClr>
              </a:gs>
              <a:gs pos="50000">
                <a:schemeClr val="tx2">
                  <a:shade val="67500"/>
                  <a:satMod val="115000"/>
                </a:schemeClr>
              </a:gs>
              <a:gs pos="100000">
                <a:schemeClr val="tx2">
                  <a:shade val="100000"/>
                  <a:satMod val="115000"/>
                </a:schemeClr>
              </a:gs>
            </a:gsLst>
            <a:lin ang="5400000" scaled="1"/>
            <a:tileRect/>
          </a:gradFill>
        </p:spPr>
        <p:txBody>
          <a:bodyPr/>
          <a:lstStyle>
            <a:lvl1pPr>
              <a:defRPr>
                <a:solidFill>
                  <a:schemeClr val="accent4">
                    <a:lumMod val="60000"/>
                    <a:lumOff val="40000"/>
                  </a:schemeClr>
                </a:solidFill>
              </a:defRPr>
            </a:lvl1pPr>
          </a:lstStyle>
          <a:p>
            <a:r>
              <a:rPr lang="en-US" dirty="0"/>
              <a:t>Click to edit Master title style</a:t>
            </a:r>
          </a:p>
        </p:txBody>
      </p:sp>
      <p:sp>
        <p:nvSpPr>
          <p:cNvPr id="6" name="Content Placeholder 5">
            <a:extLst>
              <a:ext uri="{FF2B5EF4-FFF2-40B4-BE49-F238E27FC236}">
                <a16:creationId xmlns:a16="http://schemas.microsoft.com/office/drawing/2014/main" id="{8E960383-DB5C-423A-A8B2-C43E50E55969}"/>
              </a:ext>
            </a:extLst>
          </p:cNvPr>
          <p:cNvSpPr>
            <a:spLocks noGrp="1"/>
          </p:cNvSpPr>
          <p:nvPr>
            <p:ph sz="quarter" idx="11"/>
          </p:nvPr>
        </p:nvSpPr>
        <p:spPr>
          <a:xfrm>
            <a:off x="3676651" y="503147"/>
            <a:ext cx="8286749" cy="5656113"/>
          </a:xfrm>
          <a:solidFill>
            <a:srgbClr val="FFFFFF"/>
          </a:solidFill>
        </p:spPr>
        <p:txBody>
          <a:bodyPr/>
          <a:lstStyle>
            <a:lvl4pPr>
              <a:defRPr>
                <a:solidFill>
                  <a:schemeClr val="bg2">
                    <a:lumMod val="25000"/>
                  </a:schemeClr>
                </a:solidFill>
              </a:defRPr>
            </a:lvl4pPr>
            <a:lvl5pPr>
              <a:defRPr>
                <a:solidFill>
                  <a:schemeClr val="bg2">
                    <a:lumMod val="2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a:extLst>
              <a:ext uri="{FF2B5EF4-FFF2-40B4-BE49-F238E27FC236}">
                <a16:creationId xmlns:a16="http://schemas.microsoft.com/office/drawing/2014/main" id="{B7EED593-0E64-47D0-ACA4-75A11CAD702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8355" y="522197"/>
            <a:ext cx="871658" cy="835691"/>
          </a:xfrm>
          <a:prstGeom prst="rect">
            <a:avLst/>
          </a:prstGeom>
        </p:spPr>
      </p:pic>
    </p:spTree>
    <p:extLst>
      <p:ext uri="{BB962C8B-B14F-4D97-AF65-F5344CB8AC3E}">
        <p14:creationId xmlns:p14="http://schemas.microsoft.com/office/powerpoint/2010/main" val="7952272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0B0B6FF-F884-42BA-8259-A24889E09C50}"/>
              </a:ext>
            </a:extLst>
          </p:cNvPr>
          <p:cNvSpPr>
            <a:spLocks noGrp="1"/>
          </p:cNvSpPr>
          <p:nvPr>
            <p:ph type="sldNum" sz="quarter" idx="10"/>
          </p:nvPr>
        </p:nvSpPr>
        <p:spPr>
          <a:xfrm>
            <a:off x="10068410" y="6358379"/>
            <a:ext cx="629727" cy="365125"/>
          </a:xfrm>
          <a:prstGeom prst="rect">
            <a:avLst/>
          </a:prstGeom>
        </p:spPr>
        <p:txBody>
          <a:bodyPr/>
          <a:lstStyle/>
          <a:p>
            <a:fld id="{30B18789-35AA-4FCF-AB53-E0D941FA7268}" type="slidenum">
              <a:rPr lang="en-US" smtClean="0"/>
              <a:t>‹#›</a:t>
            </a:fld>
            <a:endParaRPr lang="en-US" dirty="0"/>
          </a:p>
        </p:txBody>
      </p:sp>
      <p:sp>
        <p:nvSpPr>
          <p:cNvPr id="4" name="Title 3">
            <a:extLst>
              <a:ext uri="{FF2B5EF4-FFF2-40B4-BE49-F238E27FC236}">
                <a16:creationId xmlns:a16="http://schemas.microsoft.com/office/drawing/2014/main" id="{0BBB5917-5810-4E88-B846-448E7699403D}"/>
              </a:ext>
            </a:extLst>
          </p:cNvPr>
          <p:cNvSpPr>
            <a:spLocks noGrp="1"/>
          </p:cNvSpPr>
          <p:nvPr>
            <p:ph type="title"/>
          </p:nvPr>
        </p:nvSpPr>
        <p:spPr>
          <a:xfrm>
            <a:off x="189780" y="503148"/>
            <a:ext cx="3372929" cy="5656114"/>
          </a:xfrm>
          <a:gradFill flip="none" rotWithShape="1">
            <a:gsLst>
              <a:gs pos="0">
                <a:schemeClr val="accent1"/>
              </a:gs>
              <a:gs pos="100000">
                <a:schemeClr val="tx2">
                  <a:shade val="100000"/>
                  <a:satMod val="115000"/>
                </a:schemeClr>
              </a:gs>
            </a:gsLst>
            <a:lin ang="5400000" scaled="1"/>
            <a:tileRect/>
          </a:gradFill>
        </p:spPr>
        <p:txBody>
          <a:bodyPr/>
          <a:lstStyle>
            <a:lvl1pPr>
              <a:defRPr>
                <a:solidFill>
                  <a:schemeClr val="bg1"/>
                </a:solidFill>
              </a:defRPr>
            </a:lvl1pPr>
          </a:lstStyle>
          <a:p>
            <a:r>
              <a:rPr lang="en-US" dirty="0"/>
              <a:t>Click to edit Master title style</a:t>
            </a:r>
          </a:p>
        </p:txBody>
      </p:sp>
      <p:sp>
        <p:nvSpPr>
          <p:cNvPr id="6" name="Content Placeholder 5">
            <a:extLst>
              <a:ext uri="{FF2B5EF4-FFF2-40B4-BE49-F238E27FC236}">
                <a16:creationId xmlns:a16="http://schemas.microsoft.com/office/drawing/2014/main" id="{8E960383-DB5C-423A-A8B2-C43E50E55969}"/>
              </a:ext>
            </a:extLst>
          </p:cNvPr>
          <p:cNvSpPr>
            <a:spLocks noGrp="1"/>
          </p:cNvSpPr>
          <p:nvPr>
            <p:ph sz="quarter" idx="11"/>
          </p:nvPr>
        </p:nvSpPr>
        <p:spPr>
          <a:xfrm>
            <a:off x="3676651" y="503147"/>
            <a:ext cx="8286749" cy="5656113"/>
          </a:xfrm>
          <a:solidFill>
            <a:srgbClr val="FFFFFF"/>
          </a:solidFill>
        </p:spPr>
        <p:txBody>
          <a:bodyPr/>
          <a:lstStyle>
            <a:lvl4pPr>
              <a:defRPr>
                <a:solidFill>
                  <a:schemeClr val="bg2">
                    <a:lumMod val="25000"/>
                  </a:schemeClr>
                </a:solidFill>
              </a:defRPr>
            </a:lvl4pPr>
            <a:lvl5pPr>
              <a:defRPr>
                <a:solidFill>
                  <a:schemeClr val="bg2">
                    <a:lumMod val="2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a:extLst>
              <a:ext uri="{FF2B5EF4-FFF2-40B4-BE49-F238E27FC236}">
                <a16:creationId xmlns:a16="http://schemas.microsoft.com/office/drawing/2014/main" id="{5ADAE2B8-749B-484D-B88E-48C3384A997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8355" y="522197"/>
            <a:ext cx="871658" cy="835691"/>
          </a:xfrm>
          <a:prstGeom prst="rect">
            <a:avLst/>
          </a:prstGeom>
        </p:spPr>
      </p:pic>
    </p:spTree>
    <p:extLst>
      <p:ext uri="{BB962C8B-B14F-4D97-AF65-F5344CB8AC3E}">
        <p14:creationId xmlns:p14="http://schemas.microsoft.com/office/powerpoint/2010/main" val="23659064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686CB89-57D8-4D0A-A39C-184D1690CDD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7603"/>
          </a:xfrm>
          <a:prstGeom prst="rect">
            <a:avLst/>
          </a:prstGeom>
        </p:spPr>
      </p:pic>
      <p:sp>
        <p:nvSpPr>
          <p:cNvPr id="2" name="Title 1">
            <a:extLst>
              <a:ext uri="{FF2B5EF4-FFF2-40B4-BE49-F238E27FC236}">
                <a16:creationId xmlns:a16="http://schemas.microsoft.com/office/drawing/2014/main" id="{5AFB5CFC-A509-4567-972C-173356A3601C}"/>
              </a:ext>
            </a:extLst>
          </p:cNvPr>
          <p:cNvSpPr>
            <a:spLocks noGrp="1"/>
          </p:cNvSpPr>
          <p:nvPr>
            <p:ph type="title"/>
          </p:nvPr>
        </p:nvSpPr>
        <p:spPr>
          <a:xfrm>
            <a:off x="454325" y="1709738"/>
            <a:ext cx="11283350" cy="2852737"/>
          </a:xfrm>
        </p:spPr>
        <p:txBody>
          <a:bodyPr anchor="b">
            <a:normAutofit/>
          </a:bodyPr>
          <a:lstStyle>
            <a:lvl1pPr algn="ctr">
              <a:defRPr sz="4400" b="0" u="none" cap="all" baseline="0">
                <a:solidFill>
                  <a:schemeClr val="bg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9ACB01D6-5C9E-4F86-BD52-4CEB93123952}"/>
              </a:ext>
            </a:extLst>
          </p:cNvPr>
          <p:cNvSpPr>
            <a:spLocks noGrp="1"/>
          </p:cNvSpPr>
          <p:nvPr>
            <p:ph type="body" idx="1"/>
          </p:nvPr>
        </p:nvSpPr>
        <p:spPr>
          <a:xfrm>
            <a:off x="454325" y="4589463"/>
            <a:ext cx="11283351" cy="477837"/>
          </a:xfrm>
          <a:ln>
            <a:solidFill>
              <a:schemeClr val="bg1"/>
            </a:solidFill>
          </a:ln>
        </p:spPr>
        <p:txBody>
          <a:bodyPr/>
          <a:lstStyle>
            <a:lvl1pPr marL="0" indent="0" algn="ct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pic>
        <p:nvPicPr>
          <p:cNvPr id="7" name="Picture 6">
            <a:extLst>
              <a:ext uri="{FF2B5EF4-FFF2-40B4-BE49-F238E27FC236}">
                <a16:creationId xmlns:a16="http://schemas.microsoft.com/office/drawing/2014/main" id="{2A01C1A0-5981-4AF4-8414-282853DC7F39}"/>
              </a:ext>
            </a:extLst>
          </p:cNvPr>
          <p:cNvPicPr>
            <a:picLocks noChangeAspect="1"/>
          </p:cNvPicPr>
          <p:nvPr userDrawn="1"/>
        </p:nvPicPr>
        <p:blipFill rotWithShape="1">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rcRect b="21318"/>
          <a:stretch/>
        </p:blipFill>
        <p:spPr>
          <a:xfrm>
            <a:off x="5270740" y="5970406"/>
            <a:ext cx="1650520" cy="327687"/>
          </a:xfrm>
          <a:prstGeom prst="rect">
            <a:avLst/>
          </a:prstGeom>
        </p:spPr>
      </p:pic>
    </p:spTree>
    <p:extLst>
      <p:ext uri="{BB962C8B-B14F-4D97-AF65-F5344CB8AC3E}">
        <p14:creationId xmlns:p14="http://schemas.microsoft.com/office/powerpoint/2010/main" val="1249930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1_Section Header">
    <p:bg>
      <p:bgPr>
        <a:solidFill>
          <a:schemeClr val="accent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686CB89-57D8-4D0A-A39C-184D1690CDD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1999" cy="6857603"/>
          </a:xfrm>
          <a:prstGeom prst="rect">
            <a:avLst/>
          </a:prstGeom>
        </p:spPr>
      </p:pic>
      <p:sp>
        <p:nvSpPr>
          <p:cNvPr id="2" name="Title 1">
            <a:extLst>
              <a:ext uri="{FF2B5EF4-FFF2-40B4-BE49-F238E27FC236}">
                <a16:creationId xmlns:a16="http://schemas.microsoft.com/office/drawing/2014/main" id="{5AFB5CFC-A509-4567-972C-173356A3601C}"/>
              </a:ext>
            </a:extLst>
          </p:cNvPr>
          <p:cNvSpPr>
            <a:spLocks noGrp="1"/>
          </p:cNvSpPr>
          <p:nvPr>
            <p:ph type="title"/>
          </p:nvPr>
        </p:nvSpPr>
        <p:spPr>
          <a:xfrm>
            <a:off x="454325" y="1709738"/>
            <a:ext cx="11283350" cy="2852737"/>
          </a:xfrm>
        </p:spPr>
        <p:txBody>
          <a:bodyPr anchor="b">
            <a:normAutofit/>
          </a:bodyPr>
          <a:lstStyle>
            <a:lvl1pPr algn="ctr">
              <a:defRPr sz="4400" b="0" u="none" cap="all" baseline="0">
                <a:solidFill>
                  <a:schemeClr val="bg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9ACB01D6-5C9E-4F86-BD52-4CEB93123952}"/>
              </a:ext>
            </a:extLst>
          </p:cNvPr>
          <p:cNvSpPr>
            <a:spLocks noGrp="1"/>
          </p:cNvSpPr>
          <p:nvPr>
            <p:ph type="body" idx="1"/>
          </p:nvPr>
        </p:nvSpPr>
        <p:spPr>
          <a:xfrm>
            <a:off x="454325" y="4589463"/>
            <a:ext cx="11283351" cy="477837"/>
          </a:xfrm>
          <a:ln>
            <a:solidFill>
              <a:schemeClr val="bg1"/>
            </a:solidFill>
          </a:ln>
        </p:spPr>
        <p:txBody>
          <a:bodyPr/>
          <a:lstStyle>
            <a:lvl1pPr marL="0" indent="0" algn="ct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pic>
        <p:nvPicPr>
          <p:cNvPr id="7" name="Picture 6">
            <a:extLst>
              <a:ext uri="{FF2B5EF4-FFF2-40B4-BE49-F238E27FC236}">
                <a16:creationId xmlns:a16="http://schemas.microsoft.com/office/drawing/2014/main" id="{2A01C1A0-5981-4AF4-8414-282853DC7F39}"/>
              </a:ext>
            </a:extLst>
          </p:cNvPr>
          <p:cNvPicPr>
            <a:picLocks noChangeAspect="1"/>
          </p:cNvPicPr>
          <p:nvPr userDrawn="1"/>
        </p:nvPicPr>
        <p:blipFill rotWithShape="1">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rcRect b="21318"/>
          <a:stretch/>
        </p:blipFill>
        <p:spPr>
          <a:xfrm>
            <a:off x="5270740" y="5970406"/>
            <a:ext cx="1650520" cy="327687"/>
          </a:xfrm>
          <a:prstGeom prst="rect">
            <a:avLst/>
          </a:prstGeom>
        </p:spPr>
      </p:pic>
    </p:spTree>
    <p:extLst>
      <p:ext uri="{BB962C8B-B14F-4D97-AF65-F5344CB8AC3E}">
        <p14:creationId xmlns:p14="http://schemas.microsoft.com/office/powerpoint/2010/main" val="40998941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00D7EA-C24B-4BB3-B0AF-7946E66EC0DB}"/>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A2CF737F-AAA8-4575-9660-C67D8243952A}"/>
              </a:ext>
            </a:extLst>
          </p:cNvPr>
          <p:cNvSpPr>
            <a:spLocks noGrp="1"/>
          </p:cNvSpPr>
          <p:nvPr>
            <p:ph idx="1"/>
          </p:nvPr>
        </p:nvSpPr>
        <p:spPr/>
        <p:txBody>
          <a:bodyPr/>
          <a:lstStyle>
            <a:lvl1pPr marL="0" indent="0">
              <a:buFont typeface="Wingdings" panose="05000000000000000000" pitchFamily="2" charset="2"/>
              <a:buNone/>
              <a:defRPr>
                <a:solidFill>
                  <a:schemeClr val="tx1"/>
                </a:solidFill>
              </a:defRPr>
            </a:lvl1pPr>
            <a:lvl2pPr marL="685800" indent="-228600">
              <a:buFont typeface="Wingdings" panose="05000000000000000000" pitchFamily="2" charset="2"/>
              <a:buChar char="§"/>
              <a:defRPr>
                <a:solidFill>
                  <a:schemeClr val="bg2">
                    <a:lumMod val="25000"/>
                  </a:schemeClr>
                </a:solidFill>
              </a:defRPr>
            </a:lvl2pPr>
            <a:lvl3pPr marL="1143000" indent="-228600">
              <a:buFont typeface="Arial" panose="020B0604020202020204" pitchFamily="34" charset="0"/>
              <a:buChar char="•"/>
              <a:defRPr>
                <a:solidFill>
                  <a:schemeClr val="bg2">
                    <a:lumMod val="25000"/>
                  </a:schemeClr>
                </a:solidFill>
              </a:defRPr>
            </a:lvl3pPr>
            <a:lvl4pPr marL="1600200" indent="-228600">
              <a:buFont typeface="Wingdings" panose="05000000000000000000" pitchFamily="2" charset="2"/>
              <a:buChar char="§"/>
              <a:defRPr>
                <a:solidFill>
                  <a:schemeClr val="tx1"/>
                </a:solidFill>
              </a:defRPr>
            </a:lvl4pPr>
            <a:lvl5pPr marL="2057400" indent="-228600">
              <a:buFont typeface="Wingdings" panose="05000000000000000000" pitchFamily="2" charset="2"/>
              <a:buChar char="§"/>
              <a:defRPr>
                <a:solidFill>
                  <a:schemeClr val="tx1"/>
                </a:solidFill>
              </a:defRPr>
            </a:lvl5pPr>
          </a:lstStyle>
          <a:p>
            <a:pPr lvl="0"/>
            <a:r>
              <a:rPr lang="en-US" dirty="0"/>
              <a:t>Edit Master text styles</a:t>
            </a:r>
          </a:p>
          <a:p>
            <a:pPr lvl="1"/>
            <a:r>
              <a:rPr lang="en-US" dirty="0"/>
              <a:t>Second level</a:t>
            </a:r>
          </a:p>
          <a:p>
            <a:pPr lvl="2"/>
            <a:r>
              <a:rPr lang="en-US" dirty="0"/>
              <a:t>Third level</a:t>
            </a:r>
          </a:p>
        </p:txBody>
      </p:sp>
      <p:sp>
        <p:nvSpPr>
          <p:cNvPr id="6" name="Slide Number Placeholder 5">
            <a:extLst>
              <a:ext uri="{FF2B5EF4-FFF2-40B4-BE49-F238E27FC236}">
                <a16:creationId xmlns:a16="http://schemas.microsoft.com/office/drawing/2014/main" id="{1F1D1C66-F7D6-497E-88F1-EB2325D8FE96}"/>
              </a:ext>
            </a:extLst>
          </p:cNvPr>
          <p:cNvSpPr>
            <a:spLocks noGrp="1"/>
          </p:cNvSpPr>
          <p:nvPr>
            <p:ph type="sldNum" sz="quarter" idx="12"/>
          </p:nvPr>
        </p:nvSpPr>
        <p:spPr>
          <a:xfrm>
            <a:off x="10068410" y="6358379"/>
            <a:ext cx="629727" cy="365125"/>
          </a:xfrm>
          <a:prstGeom prst="rect">
            <a:avLst/>
          </a:prstGeom>
        </p:spPr>
        <p:txBody>
          <a:bodyPr/>
          <a:lstStyle/>
          <a:p>
            <a:fld id="{30B18789-35AA-4FCF-AB53-E0D941FA7268}" type="slidenum">
              <a:rPr lang="en-US" smtClean="0"/>
              <a:t>‹#›</a:t>
            </a:fld>
            <a:endParaRPr lang="en-US" dirty="0"/>
          </a:p>
        </p:txBody>
      </p:sp>
    </p:spTree>
    <p:extLst>
      <p:ext uri="{BB962C8B-B14F-4D97-AF65-F5344CB8AC3E}">
        <p14:creationId xmlns:p14="http://schemas.microsoft.com/office/powerpoint/2010/main" val="39781069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74F3E33-2E3B-4481-9D87-F0B4FABB7427}"/>
              </a:ext>
            </a:extLst>
          </p:cNvPr>
          <p:cNvSpPr/>
          <p:nvPr userDrawn="1"/>
        </p:nvSpPr>
        <p:spPr>
          <a:xfrm>
            <a:off x="0" y="0"/>
            <a:ext cx="12192000" cy="6858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F00D7EA-C24B-4BB3-B0AF-7946E66EC0DB}"/>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A2CF737F-AAA8-4575-9660-C67D8243952A}"/>
              </a:ext>
            </a:extLst>
          </p:cNvPr>
          <p:cNvSpPr>
            <a:spLocks noGrp="1"/>
          </p:cNvSpPr>
          <p:nvPr>
            <p:ph idx="1"/>
          </p:nvPr>
        </p:nvSpPr>
        <p:spPr/>
        <p:txBody>
          <a:bodyPr/>
          <a:lstStyle>
            <a:lvl1pPr marL="0" indent="0">
              <a:buFont typeface="Wingdings" panose="05000000000000000000" pitchFamily="2" charset="2"/>
              <a:buNone/>
              <a:defRPr>
                <a:solidFill>
                  <a:schemeClr val="tx1"/>
                </a:solidFill>
              </a:defRPr>
            </a:lvl1pPr>
            <a:lvl2pPr marL="685800" indent="-228600">
              <a:buFont typeface="Wingdings" panose="05000000000000000000" pitchFamily="2" charset="2"/>
              <a:buChar char="§"/>
              <a:defRPr>
                <a:solidFill>
                  <a:schemeClr val="bg2">
                    <a:lumMod val="25000"/>
                  </a:schemeClr>
                </a:solidFill>
              </a:defRPr>
            </a:lvl2pPr>
            <a:lvl3pPr marL="1143000" indent="-228600">
              <a:buFont typeface="Arial" panose="020B0604020202020204" pitchFamily="34" charset="0"/>
              <a:buChar char="•"/>
              <a:defRPr>
                <a:solidFill>
                  <a:schemeClr val="bg2">
                    <a:lumMod val="25000"/>
                  </a:schemeClr>
                </a:solidFill>
              </a:defRPr>
            </a:lvl3pPr>
            <a:lvl4pPr marL="1600200" indent="-228600">
              <a:buFont typeface="Wingdings" panose="05000000000000000000" pitchFamily="2" charset="2"/>
              <a:buChar char="§"/>
              <a:defRPr>
                <a:solidFill>
                  <a:schemeClr val="tx1"/>
                </a:solidFill>
              </a:defRPr>
            </a:lvl4pPr>
            <a:lvl5pPr marL="2057400" indent="-228600">
              <a:buFont typeface="Wingdings" panose="05000000000000000000" pitchFamily="2" charset="2"/>
              <a:buChar char="§"/>
              <a:defRPr>
                <a:solidFill>
                  <a:schemeClr val="tx1"/>
                </a:solidFill>
              </a:defRPr>
            </a:lvl5pPr>
          </a:lstStyle>
          <a:p>
            <a:pPr lvl="0"/>
            <a:r>
              <a:rPr lang="en-US" dirty="0"/>
              <a:t>Edit Master text styles</a:t>
            </a:r>
          </a:p>
          <a:p>
            <a:pPr lvl="1"/>
            <a:r>
              <a:rPr lang="en-US" dirty="0"/>
              <a:t>Second level</a:t>
            </a:r>
          </a:p>
          <a:p>
            <a:pPr lvl="2"/>
            <a:r>
              <a:rPr lang="en-US" dirty="0"/>
              <a:t>Third level</a:t>
            </a:r>
          </a:p>
        </p:txBody>
      </p:sp>
      <p:sp>
        <p:nvSpPr>
          <p:cNvPr id="6" name="Slide Number Placeholder 5">
            <a:extLst>
              <a:ext uri="{FF2B5EF4-FFF2-40B4-BE49-F238E27FC236}">
                <a16:creationId xmlns:a16="http://schemas.microsoft.com/office/drawing/2014/main" id="{1F1D1C66-F7D6-497E-88F1-EB2325D8FE96}"/>
              </a:ext>
            </a:extLst>
          </p:cNvPr>
          <p:cNvSpPr>
            <a:spLocks noGrp="1"/>
          </p:cNvSpPr>
          <p:nvPr>
            <p:ph type="sldNum" sz="quarter" idx="12"/>
          </p:nvPr>
        </p:nvSpPr>
        <p:spPr>
          <a:xfrm>
            <a:off x="10068410" y="6358379"/>
            <a:ext cx="629727" cy="365125"/>
          </a:xfrm>
          <a:prstGeom prst="rect">
            <a:avLst/>
          </a:prstGeom>
        </p:spPr>
        <p:txBody>
          <a:bodyPr/>
          <a:lstStyle/>
          <a:p>
            <a:fld id="{30B18789-35AA-4FCF-AB53-E0D941FA7268}" type="slidenum">
              <a:rPr lang="en-US" smtClean="0"/>
              <a:t>‹#›</a:t>
            </a:fld>
            <a:endParaRPr lang="en-US" dirty="0"/>
          </a:p>
        </p:txBody>
      </p:sp>
      <p:sp>
        <p:nvSpPr>
          <p:cNvPr id="7" name="Rectangle 6">
            <a:extLst>
              <a:ext uri="{FF2B5EF4-FFF2-40B4-BE49-F238E27FC236}">
                <a16:creationId xmlns:a16="http://schemas.microsoft.com/office/drawing/2014/main" id="{09D083B4-AF5D-4E2D-ACA3-A0B84E18B54E}"/>
              </a:ext>
            </a:extLst>
          </p:cNvPr>
          <p:cNvSpPr/>
          <p:nvPr userDrawn="1"/>
        </p:nvSpPr>
        <p:spPr>
          <a:xfrm>
            <a:off x="3243217" y="0"/>
            <a:ext cx="5676809" cy="148555"/>
          </a:xfrm>
          <a:prstGeom prst="rect">
            <a:avLst/>
          </a:prstGeom>
          <a:gradFill>
            <a:gsLst>
              <a:gs pos="33000">
                <a:schemeClr val="tx1"/>
              </a:gs>
              <a:gs pos="100000">
                <a:srgbClr val="1BAAAA">
                  <a:alpha val="84000"/>
                </a:srgbClr>
              </a:gs>
            </a:gsLst>
            <a:lin ang="0" scaled="1"/>
          </a:gradFill>
          <a:ln w="9525" cap="flat" cmpd="sng" algn="ctr">
            <a:noFill/>
            <a:prstDash val="solid"/>
          </a:ln>
          <a:effectLst/>
        </p:spPr>
        <p:txBody>
          <a:bodyPr rtlCol="0" anchor="ctr"/>
          <a:lstStyle/>
          <a:p>
            <a:pPr marL="0" marR="0" lvl="0" indent="0" algn="ctr" defTabSz="1219261" eaLnBrk="1" fontAlgn="auto" latinLnBrk="0" hangingPunct="1">
              <a:lnSpc>
                <a:spcPct val="100000"/>
              </a:lnSpc>
              <a:spcBef>
                <a:spcPts val="0"/>
              </a:spcBef>
              <a:spcAft>
                <a:spcPts val="0"/>
              </a:spcAft>
              <a:buClrTx/>
              <a:buSzTx/>
              <a:buFontTx/>
              <a:buNone/>
              <a:tabLst/>
              <a:defRPr/>
            </a:pPr>
            <a:endParaRPr kumimoji="0" lang="en-US" sz="4800" b="0" i="0" u="none" strike="noStrike" kern="0" cap="none" spc="0" normalizeH="0" baseline="0" noProof="0" dirty="0">
              <a:ln>
                <a:noFill/>
              </a:ln>
              <a:solidFill>
                <a:prstClr val="white"/>
              </a:solidFill>
              <a:effectLst/>
              <a:uLnTx/>
              <a:uFillTx/>
              <a:latin typeface="Calibri"/>
              <a:ea typeface="+mn-ea"/>
              <a:cs typeface="+mn-cs"/>
            </a:endParaRPr>
          </a:p>
        </p:txBody>
      </p:sp>
      <p:sp>
        <p:nvSpPr>
          <p:cNvPr id="8" name="Rectangle 7">
            <a:extLst>
              <a:ext uri="{FF2B5EF4-FFF2-40B4-BE49-F238E27FC236}">
                <a16:creationId xmlns:a16="http://schemas.microsoft.com/office/drawing/2014/main" id="{5820268C-AE67-44FC-B316-B17F5E637A30}"/>
              </a:ext>
            </a:extLst>
          </p:cNvPr>
          <p:cNvSpPr/>
          <p:nvPr userDrawn="1"/>
        </p:nvSpPr>
        <p:spPr>
          <a:xfrm>
            <a:off x="5191494" y="0"/>
            <a:ext cx="1809012" cy="91440"/>
          </a:xfrm>
          <a:prstGeom prst="rect">
            <a:avLst/>
          </a:prstGeom>
          <a:gradFill flip="none" rotWithShape="1">
            <a:gsLst>
              <a:gs pos="33000">
                <a:srgbClr val="1E3453">
                  <a:alpha val="84000"/>
                </a:srgbClr>
              </a:gs>
              <a:gs pos="100000">
                <a:srgbClr val="1BAAAA">
                  <a:alpha val="84000"/>
                </a:srgbClr>
              </a:gs>
            </a:gsLst>
            <a:lin ang="0" scaled="1"/>
            <a:tileRect/>
          </a:gradFill>
          <a:ln w="9525" cap="flat" cmpd="sng" algn="ctr">
            <a:noFill/>
            <a:prstDash val="solid"/>
          </a:ln>
          <a:effectLst/>
        </p:spPr>
        <p:txBody>
          <a:bodyPr rtlCol="0" anchor="ctr"/>
          <a:lstStyle/>
          <a:p>
            <a:pPr marL="0" marR="0" lvl="0" indent="0" algn="ctr" defTabSz="1219261" eaLnBrk="1" fontAlgn="auto" latinLnBrk="0" hangingPunct="1">
              <a:lnSpc>
                <a:spcPct val="100000"/>
              </a:lnSpc>
              <a:spcBef>
                <a:spcPts val="0"/>
              </a:spcBef>
              <a:spcAft>
                <a:spcPts val="0"/>
              </a:spcAft>
              <a:buClrTx/>
              <a:buSzTx/>
              <a:buFontTx/>
              <a:buNone/>
              <a:tabLst/>
              <a:defRPr/>
            </a:pPr>
            <a:endParaRPr kumimoji="0" lang="en-US" sz="4800" b="0" i="0" u="none" strike="noStrike" kern="0" cap="none" spc="0" normalizeH="0" baseline="0" noProof="0" dirty="0">
              <a:ln>
                <a:noFill/>
              </a:ln>
              <a:solidFill>
                <a:prstClr val="white"/>
              </a:solidFill>
              <a:effectLst/>
              <a:uLnTx/>
              <a:uFillTx/>
              <a:latin typeface="Calibri"/>
              <a:ea typeface="+mn-ea"/>
              <a:cs typeface="+mn-cs"/>
            </a:endParaRPr>
          </a:p>
        </p:txBody>
      </p:sp>
      <p:pic>
        <p:nvPicPr>
          <p:cNvPr id="9" name="Picture 8">
            <a:extLst>
              <a:ext uri="{FF2B5EF4-FFF2-40B4-BE49-F238E27FC236}">
                <a16:creationId xmlns:a16="http://schemas.microsoft.com/office/drawing/2014/main" id="{E1659FE8-F569-4712-81E7-D49155F7318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15660" y="6356350"/>
            <a:ext cx="1495312" cy="299527"/>
          </a:xfrm>
          <a:prstGeom prst="rect">
            <a:avLst/>
          </a:prstGeom>
        </p:spPr>
      </p:pic>
      <p:cxnSp>
        <p:nvCxnSpPr>
          <p:cNvPr id="12" name="Straight Connector 11">
            <a:extLst>
              <a:ext uri="{FF2B5EF4-FFF2-40B4-BE49-F238E27FC236}">
                <a16:creationId xmlns:a16="http://schemas.microsoft.com/office/drawing/2014/main" id="{99A8826D-D0F3-4B39-923C-8AAE42C85456}"/>
              </a:ext>
            </a:extLst>
          </p:cNvPr>
          <p:cNvCxnSpPr/>
          <p:nvPr userDrawn="1"/>
        </p:nvCxnSpPr>
        <p:spPr>
          <a:xfrm>
            <a:off x="1794294" y="6418143"/>
            <a:ext cx="0" cy="22057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880BF161-FEB4-4894-8480-B4F65069EB65}"/>
              </a:ext>
            </a:extLst>
          </p:cNvPr>
          <p:cNvSpPr txBox="1"/>
          <p:nvPr userDrawn="1"/>
        </p:nvSpPr>
        <p:spPr>
          <a:xfrm>
            <a:off x="1877617" y="6360769"/>
            <a:ext cx="1262461" cy="338554"/>
          </a:xfrm>
          <a:prstGeom prst="rect">
            <a:avLst/>
          </a:prstGeom>
          <a:noFill/>
        </p:spPr>
        <p:txBody>
          <a:bodyPr wrap="none" rtlCol="0">
            <a:spAutoFit/>
          </a:bodyPr>
          <a:lstStyle/>
          <a:p>
            <a:r>
              <a:rPr lang="en-US" sz="1600" b="1" dirty="0"/>
              <a:t>withum.com</a:t>
            </a:r>
          </a:p>
        </p:txBody>
      </p:sp>
    </p:spTree>
    <p:extLst>
      <p:ext uri="{BB962C8B-B14F-4D97-AF65-F5344CB8AC3E}">
        <p14:creationId xmlns:p14="http://schemas.microsoft.com/office/powerpoint/2010/main" val="22337793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74F3E33-2E3B-4481-9D87-F0B4FABB7427}"/>
              </a:ext>
            </a:extLst>
          </p:cNvPr>
          <p:cNvSpPr/>
          <p:nvPr userDrawn="1"/>
        </p:nvSpPr>
        <p:spPr>
          <a:xfrm>
            <a:off x="0" y="0"/>
            <a:ext cx="12192000" cy="6858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F00D7EA-C24B-4BB3-B0AF-7946E66EC0D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2CF737F-AAA8-4575-9660-C67D8243952A}"/>
              </a:ext>
            </a:extLst>
          </p:cNvPr>
          <p:cNvSpPr>
            <a:spLocks noGrp="1"/>
          </p:cNvSpPr>
          <p:nvPr>
            <p:ph idx="1"/>
          </p:nvPr>
        </p:nvSpPr>
        <p:spPr/>
        <p:txBody>
          <a:bodyPr/>
          <a:lstStyle>
            <a:lvl1pPr marL="0" indent="0">
              <a:buFont typeface="Wingdings" panose="05000000000000000000" pitchFamily="2" charset="2"/>
              <a:buNone/>
              <a:defRPr>
                <a:solidFill>
                  <a:schemeClr val="tx1"/>
                </a:solidFill>
              </a:defRPr>
            </a:lvl1pPr>
            <a:lvl2pPr marL="685800" indent="-228600">
              <a:buFont typeface="Wingdings" panose="05000000000000000000" pitchFamily="2" charset="2"/>
              <a:buChar char="§"/>
              <a:defRPr>
                <a:solidFill>
                  <a:schemeClr val="bg2">
                    <a:lumMod val="25000"/>
                  </a:schemeClr>
                </a:solidFill>
              </a:defRPr>
            </a:lvl2pPr>
            <a:lvl3pPr marL="1143000" indent="-228600">
              <a:buFont typeface="Arial" panose="020B0604020202020204" pitchFamily="34" charset="0"/>
              <a:buChar char="•"/>
              <a:defRPr>
                <a:solidFill>
                  <a:schemeClr val="bg2">
                    <a:lumMod val="25000"/>
                  </a:schemeClr>
                </a:solidFill>
              </a:defRPr>
            </a:lvl3pPr>
            <a:lvl4pPr marL="1600200" indent="-228600">
              <a:buFont typeface="Wingdings" panose="05000000000000000000" pitchFamily="2" charset="2"/>
              <a:buChar char="§"/>
              <a:defRPr>
                <a:solidFill>
                  <a:schemeClr val="tx1"/>
                </a:solidFill>
              </a:defRPr>
            </a:lvl4pPr>
            <a:lvl5pPr marL="2057400" indent="-228600">
              <a:buFont typeface="Wingdings" panose="05000000000000000000" pitchFamily="2" charset="2"/>
              <a:buChar char="§"/>
              <a:defRPr>
                <a:solidFill>
                  <a:schemeClr val="tx1"/>
                </a:solidFill>
              </a:defRPr>
            </a:lvl5pPr>
          </a:lstStyle>
          <a:p>
            <a:pPr lvl="0"/>
            <a:r>
              <a:rPr lang="en-US" dirty="0"/>
              <a:t>Edit Master text styles</a:t>
            </a:r>
          </a:p>
          <a:p>
            <a:pPr lvl="1"/>
            <a:r>
              <a:rPr lang="en-US" dirty="0"/>
              <a:t>Second level</a:t>
            </a:r>
          </a:p>
          <a:p>
            <a:pPr lvl="2"/>
            <a:r>
              <a:rPr lang="en-US" dirty="0"/>
              <a:t>Third level</a:t>
            </a:r>
          </a:p>
        </p:txBody>
      </p:sp>
      <p:sp>
        <p:nvSpPr>
          <p:cNvPr id="6" name="Slide Number Placeholder 5">
            <a:extLst>
              <a:ext uri="{FF2B5EF4-FFF2-40B4-BE49-F238E27FC236}">
                <a16:creationId xmlns:a16="http://schemas.microsoft.com/office/drawing/2014/main" id="{1F1D1C66-F7D6-497E-88F1-EB2325D8FE96}"/>
              </a:ext>
            </a:extLst>
          </p:cNvPr>
          <p:cNvSpPr>
            <a:spLocks noGrp="1"/>
          </p:cNvSpPr>
          <p:nvPr>
            <p:ph type="sldNum" sz="quarter" idx="12"/>
          </p:nvPr>
        </p:nvSpPr>
        <p:spPr>
          <a:xfrm>
            <a:off x="10068410" y="6358379"/>
            <a:ext cx="629727" cy="365125"/>
          </a:xfrm>
          <a:prstGeom prst="rect">
            <a:avLst/>
          </a:prstGeom>
        </p:spPr>
        <p:txBody>
          <a:bodyPr/>
          <a:lstStyle/>
          <a:p>
            <a:fld id="{30B18789-35AA-4FCF-AB53-E0D941FA7268}" type="slidenum">
              <a:rPr lang="en-US" smtClean="0"/>
              <a:t>‹#›</a:t>
            </a:fld>
            <a:endParaRPr lang="en-US" dirty="0"/>
          </a:p>
        </p:txBody>
      </p:sp>
      <p:sp>
        <p:nvSpPr>
          <p:cNvPr id="7" name="Rectangle 6">
            <a:extLst>
              <a:ext uri="{FF2B5EF4-FFF2-40B4-BE49-F238E27FC236}">
                <a16:creationId xmlns:a16="http://schemas.microsoft.com/office/drawing/2014/main" id="{09D083B4-AF5D-4E2D-ACA3-A0B84E18B54E}"/>
              </a:ext>
            </a:extLst>
          </p:cNvPr>
          <p:cNvSpPr/>
          <p:nvPr userDrawn="1"/>
        </p:nvSpPr>
        <p:spPr>
          <a:xfrm>
            <a:off x="3243217" y="0"/>
            <a:ext cx="5676809" cy="148555"/>
          </a:xfrm>
          <a:prstGeom prst="rect">
            <a:avLst/>
          </a:prstGeom>
          <a:gradFill>
            <a:gsLst>
              <a:gs pos="33000">
                <a:schemeClr val="tx1"/>
              </a:gs>
              <a:gs pos="100000">
                <a:srgbClr val="1BAAAA">
                  <a:alpha val="84000"/>
                </a:srgbClr>
              </a:gs>
            </a:gsLst>
            <a:lin ang="0" scaled="1"/>
          </a:gradFill>
          <a:ln w="9525" cap="flat" cmpd="sng" algn="ctr">
            <a:noFill/>
            <a:prstDash val="solid"/>
          </a:ln>
          <a:effectLst/>
        </p:spPr>
        <p:txBody>
          <a:bodyPr rtlCol="0" anchor="ctr"/>
          <a:lstStyle/>
          <a:p>
            <a:pPr marL="0" marR="0" lvl="0" indent="0" algn="ctr" defTabSz="1219261" eaLnBrk="1" fontAlgn="auto" latinLnBrk="0" hangingPunct="1">
              <a:lnSpc>
                <a:spcPct val="100000"/>
              </a:lnSpc>
              <a:spcBef>
                <a:spcPts val="0"/>
              </a:spcBef>
              <a:spcAft>
                <a:spcPts val="0"/>
              </a:spcAft>
              <a:buClrTx/>
              <a:buSzTx/>
              <a:buFontTx/>
              <a:buNone/>
              <a:tabLst/>
              <a:defRPr/>
            </a:pPr>
            <a:endParaRPr kumimoji="0" lang="en-US" sz="4800" b="0" i="0" u="none" strike="noStrike" kern="0" cap="none" spc="0" normalizeH="0" baseline="0" noProof="0" dirty="0">
              <a:ln>
                <a:noFill/>
              </a:ln>
              <a:solidFill>
                <a:prstClr val="white"/>
              </a:solidFill>
              <a:effectLst/>
              <a:uLnTx/>
              <a:uFillTx/>
              <a:latin typeface="Calibri"/>
              <a:ea typeface="+mn-ea"/>
              <a:cs typeface="+mn-cs"/>
            </a:endParaRPr>
          </a:p>
        </p:txBody>
      </p:sp>
      <p:sp>
        <p:nvSpPr>
          <p:cNvPr id="8" name="Rectangle 7">
            <a:extLst>
              <a:ext uri="{FF2B5EF4-FFF2-40B4-BE49-F238E27FC236}">
                <a16:creationId xmlns:a16="http://schemas.microsoft.com/office/drawing/2014/main" id="{5820268C-AE67-44FC-B316-B17F5E637A30}"/>
              </a:ext>
            </a:extLst>
          </p:cNvPr>
          <p:cNvSpPr/>
          <p:nvPr userDrawn="1"/>
        </p:nvSpPr>
        <p:spPr>
          <a:xfrm>
            <a:off x="5191494" y="0"/>
            <a:ext cx="1809012" cy="91440"/>
          </a:xfrm>
          <a:prstGeom prst="rect">
            <a:avLst/>
          </a:prstGeom>
          <a:gradFill flip="none" rotWithShape="1">
            <a:gsLst>
              <a:gs pos="33000">
                <a:srgbClr val="1E3453">
                  <a:alpha val="84000"/>
                </a:srgbClr>
              </a:gs>
              <a:gs pos="100000">
                <a:srgbClr val="1BAAAA">
                  <a:alpha val="84000"/>
                </a:srgbClr>
              </a:gs>
            </a:gsLst>
            <a:lin ang="0" scaled="1"/>
            <a:tileRect/>
          </a:gradFill>
          <a:ln w="9525" cap="flat" cmpd="sng" algn="ctr">
            <a:noFill/>
            <a:prstDash val="solid"/>
          </a:ln>
          <a:effectLst/>
        </p:spPr>
        <p:txBody>
          <a:bodyPr rtlCol="0" anchor="ctr"/>
          <a:lstStyle/>
          <a:p>
            <a:pPr marL="0" marR="0" lvl="0" indent="0" algn="ctr" defTabSz="1219261" eaLnBrk="1" fontAlgn="auto" latinLnBrk="0" hangingPunct="1">
              <a:lnSpc>
                <a:spcPct val="100000"/>
              </a:lnSpc>
              <a:spcBef>
                <a:spcPts val="0"/>
              </a:spcBef>
              <a:spcAft>
                <a:spcPts val="0"/>
              </a:spcAft>
              <a:buClrTx/>
              <a:buSzTx/>
              <a:buFontTx/>
              <a:buNone/>
              <a:tabLst/>
              <a:defRPr/>
            </a:pPr>
            <a:endParaRPr kumimoji="0" lang="en-US" sz="4800" b="0" i="0" u="none" strike="noStrike" kern="0" cap="none" spc="0" normalizeH="0" baseline="0" noProof="0" dirty="0">
              <a:ln>
                <a:noFill/>
              </a:ln>
              <a:solidFill>
                <a:prstClr val="white"/>
              </a:solidFill>
              <a:effectLst/>
              <a:uLnTx/>
              <a:uFillTx/>
              <a:latin typeface="Calibri"/>
              <a:ea typeface="+mn-ea"/>
              <a:cs typeface="+mn-cs"/>
            </a:endParaRPr>
          </a:p>
        </p:txBody>
      </p:sp>
      <p:pic>
        <p:nvPicPr>
          <p:cNvPr id="9" name="Picture 8">
            <a:extLst>
              <a:ext uri="{FF2B5EF4-FFF2-40B4-BE49-F238E27FC236}">
                <a16:creationId xmlns:a16="http://schemas.microsoft.com/office/drawing/2014/main" id="{E1659FE8-F569-4712-81E7-D49155F7318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15660" y="6356350"/>
            <a:ext cx="1495312" cy="299527"/>
          </a:xfrm>
          <a:prstGeom prst="rect">
            <a:avLst/>
          </a:prstGeom>
        </p:spPr>
      </p:pic>
      <p:cxnSp>
        <p:nvCxnSpPr>
          <p:cNvPr id="12" name="Straight Connector 11">
            <a:extLst>
              <a:ext uri="{FF2B5EF4-FFF2-40B4-BE49-F238E27FC236}">
                <a16:creationId xmlns:a16="http://schemas.microsoft.com/office/drawing/2014/main" id="{505DAE66-154C-4074-B9F8-D83A6FF9285F}"/>
              </a:ext>
            </a:extLst>
          </p:cNvPr>
          <p:cNvCxnSpPr/>
          <p:nvPr userDrawn="1"/>
        </p:nvCxnSpPr>
        <p:spPr>
          <a:xfrm>
            <a:off x="1794294" y="6418143"/>
            <a:ext cx="0" cy="22057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C45780CF-A062-43F3-BB19-84D816C704F1}"/>
              </a:ext>
            </a:extLst>
          </p:cNvPr>
          <p:cNvSpPr txBox="1"/>
          <p:nvPr userDrawn="1"/>
        </p:nvSpPr>
        <p:spPr>
          <a:xfrm>
            <a:off x="1877617" y="6360769"/>
            <a:ext cx="1262461" cy="338554"/>
          </a:xfrm>
          <a:prstGeom prst="rect">
            <a:avLst/>
          </a:prstGeom>
          <a:noFill/>
        </p:spPr>
        <p:txBody>
          <a:bodyPr wrap="none" rtlCol="0">
            <a:spAutoFit/>
          </a:bodyPr>
          <a:lstStyle/>
          <a:p>
            <a:r>
              <a:rPr lang="en-US" sz="1600" b="1" dirty="0"/>
              <a:t>withum.com</a:t>
            </a:r>
          </a:p>
        </p:txBody>
      </p:sp>
    </p:spTree>
    <p:extLst>
      <p:ext uri="{BB962C8B-B14F-4D97-AF65-F5344CB8AC3E}">
        <p14:creationId xmlns:p14="http://schemas.microsoft.com/office/powerpoint/2010/main" val="19780954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08232-C8F2-43C4-AFEA-E363D93AA1C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A13578D-826F-4155-9F27-976017242CA3}"/>
              </a:ext>
            </a:extLst>
          </p:cNvPr>
          <p:cNvSpPr>
            <a:spLocks noGrp="1"/>
          </p:cNvSpPr>
          <p:nvPr>
            <p:ph sz="half" idx="1"/>
          </p:nvPr>
        </p:nvSpPr>
        <p:spPr>
          <a:xfrm>
            <a:off x="215658" y="1825625"/>
            <a:ext cx="5762448" cy="4351338"/>
          </a:xfrm>
        </p:spPr>
        <p:txBody>
          <a:bodyPr/>
          <a:lstStyle>
            <a:lvl1pPr marL="0" indent="0">
              <a:buFontTx/>
              <a:buNone/>
              <a:defRPr/>
            </a:lvl1pPr>
            <a:lvl3pPr marL="1143000" indent="-228600">
              <a:buFont typeface="Arial" panose="020B0604020202020204" pitchFamily="34" charset="0"/>
              <a:buChar char="•"/>
              <a:defRPr/>
            </a:lvl3pPr>
          </a:lstStyle>
          <a:p>
            <a:pPr lvl="0"/>
            <a:r>
              <a:rPr lang="en-US" dirty="0"/>
              <a:t>Edit Master text styles</a:t>
            </a:r>
          </a:p>
          <a:p>
            <a:pPr lvl="1"/>
            <a:r>
              <a:rPr lang="en-US" dirty="0"/>
              <a:t>Second level</a:t>
            </a:r>
          </a:p>
          <a:p>
            <a:pPr lvl="2"/>
            <a:r>
              <a:rPr lang="en-US" dirty="0"/>
              <a:t>Third level</a:t>
            </a:r>
          </a:p>
        </p:txBody>
      </p:sp>
      <p:sp>
        <p:nvSpPr>
          <p:cNvPr id="4" name="Content Placeholder 3">
            <a:extLst>
              <a:ext uri="{FF2B5EF4-FFF2-40B4-BE49-F238E27FC236}">
                <a16:creationId xmlns:a16="http://schemas.microsoft.com/office/drawing/2014/main" id="{1DC8D0DB-9D46-4F45-86DB-71FB8C6D644F}"/>
              </a:ext>
            </a:extLst>
          </p:cNvPr>
          <p:cNvSpPr>
            <a:spLocks noGrp="1"/>
          </p:cNvSpPr>
          <p:nvPr>
            <p:ph sz="half" idx="2"/>
          </p:nvPr>
        </p:nvSpPr>
        <p:spPr>
          <a:xfrm>
            <a:off x="6211018" y="1825625"/>
            <a:ext cx="5736566" cy="4351338"/>
          </a:xfrm>
        </p:spPr>
        <p:txBody>
          <a:bodyPr/>
          <a:lstStyle>
            <a:lvl1pPr marL="0" indent="0">
              <a:buFont typeface="Wingdings" panose="05000000000000000000" pitchFamily="2" charset="2"/>
              <a:buNone/>
              <a:defRPr/>
            </a:lvl1pPr>
            <a:lvl2pPr marL="685800" indent="-228600">
              <a:buFont typeface="Wingdings" panose="05000000000000000000" pitchFamily="2" charset="2"/>
              <a:buChar char="§"/>
              <a:defRPr/>
            </a:lvl2pPr>
            <a:lvl3pPr marL="1143000" indent="-228600">
              <a:buFont typeface="Arial" panose="020B0604020202020204" pitchFamily="34" charset="0"/>
              <a:buChar char="•"/>
              <a:defRPr/>
            </a:lvl3pPr>
            <a:lvl4pPr marL="1600200" indent="-228600">
              <a:buFont typeface="Wingdings" panose="05000000000000000000" pitchFamily="2" charset="2"/>
              <a:buChar char="§"/>
              <a:defRPr/>
            </a:lvl4pPr>
            <a:lvl5pPr marL="2057400" indent="-228600">
              <a:buFont typeface="Wingdings" panose="05000000000000000000" pitchFamily="2" charset="2"/>
              <a:buChar char="§"/>
              <a:defRPr/>
            </a:lvl5pPr>
          </a:lstStyle>
          <a:p>
            <a:pPr lvl="0"/>
            <a:r>
              <a:rPr lang="en-US" dirty="0"/>
              <a:t>Edit Master text styles</a:t>
            </a:r>
          </a:p>
          <a:p>
            <a:pPr lvl="1"/>
            <a:r>
              <a:rPr lang="en-US" dirty="0"/>
              <a:t>Second level</a:t>
            </a:r>
          </a:p>
          <a:p>
            <a:pPr lvl="2"/>
            <a:r>
              <a:rPr lang="en-US" dirty="0"/>
              <a:t>Third level</a:t>
            </a:r>
          </a:p>
        </p:txBody>
      </p:sp>
      <p:sp>
        <p:nvSpPr>
          <p:cNvPr id="7" name="Slide Number Placeholder 6">
            <a:extLst>
              <a:ext uri="{FF2B5EF4-FFF2-40B4-BE49-F238E27FC236}">
                <a16:creationId xmlns:a16="http://schemas.microsoft.com/office/drawing/2014/main" id="{E883F183-3651-4CCD-AD10-1B2B5664AA27}"/>
              </a:ext>
            </a:extLst>
          </p:cNvPr>
          <p:cNvSpPr>
            <a:spLocks noGrp="1"/>
          </p:cNvSpPr>
          <p:nvPr>
            <p:ph type="sldNum" sz="quarter" idx="12"/>
          </p:nvPr>
        </p:nvSpPr>
        <p:spPr>
          <a:xfrm>
            <a:off x="10068410" y="6358379"/>
            <a:ext cx="629727" cy="365125"/>
          </a:xfrm>
          <a:prstGeom prst="rect">
            <a:avLst/>
          </a:prstGeom>
        </p:spPr>
        <p:txBody>
          <a:bodyPr/>
          <a:lstStyle/>
          <a:p>
            <a:fld id="{30B18789-35AA-4FCF-AB53-E0D941FA7268}" type="slidenum">
              <a:rPr lang="en-US" smtClean="0"/>
              <a:t>‹#›</a:t>
            </a:fld>
            <a:endParaRPr lang="en-US" dirty="0"/>
          </a:p>
        </p:txBody>
      </p:sp>
    </p:spTree>
    <p:extLst>
      <p:ext uri="{BB962C8B-B14F-4D97-AF65-F5344CB8AC3E}">
        <p14:creationId xmlns:p14="http://schemas.microsoft.com/office/powerpoint/2010/main" val="39211431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2_Two Conten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499458B-ADB8-4FCD-BD4E-B715A3DB5623}"/>
              </a:ext>
            </a:extLst>
          </p:cNvPr>
          <p:cNvSpPr/>
          <p:nvPr userDrawn="1"/>
        </p:nvSpPr>
        <p:spPr>
          <a:xfrm>
            <a:off x="0" y="0"/>
            <a:ext cx="12192000" cy="6858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Slide Number Placeholder 5">
            <a:extLst>
              <a:ext uri="{FF2B5EF4-FFF2-40B4-BE49-F238E27FC236}">
                <a16:creationId xmlns:a16="http://schemas.microsoft.com/office/drawing/2014/main" id="{C4D09A38-FC6D-4548-A554-EE12C1D29751}"/>
              </a:ext>
            </a:extLst>
          </p:cNvPr>
          <p:cNvSpPr txBox="1">
            <a:spLocks/>
          </p:cNvSpPr>
          <p:nvPr userDrawn="1"/>
        </p:nvSpPr>
        <p:spPr>
          <a:xfrm>
            <a:off x="10068410" y="6358379"/>
            <a:ext cx="629727"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0B18789-35AA-4FCF-AB53-E0D941FA7268}" type="slidenum">
              <a:rPr lang="en-US" smtClean="0"/>
              <a:pPr/>
              <a:t>‹#›</a:t>
            </a:fld>
            <a:endParaRPr lang="en-US" dirty="0"/>
          </a:p>
        </p:txBody>
      </p:sp>
      <p:sp>
        <p:nvSpPr>
          <p:cNvPr id="9" name="Rectangle 8">
            <a:extLst>
              <a:ext uri="{FF2B5EF4-FFF2-40B4-BE49-F238E27FC236}">
                <a16:creationId xmlns:a16="http://schemas.microsoft.com/office/drawing/2014/main" id="{8D5EB0B8-7265-4F9D-8EA6-310F1F2AC226}"/>
              </a:ext>
            </a:extLst>
          </p:cNvPr>
          <p:cNvSpPr/>
          <p:nvPr userDrawn="1"/>
        </p:nvSpPr>
        <p:spPr>
          <a:xfrm>
            <a:off x="3243217" y="0"/>
            <a:ext cx="5676809" cy="148555"/>
          </a:xfrm>
          <a:prstGeom prst="rect">
            <a:avLst/>
          </a:prstGeom>
          <a:gradFill>
            <a:gsLst>
              <a:gs pos="33000">
                <a:schemeClr val="tx1"/>
              </a:gs>
              <a:gs pos="100000">
                <a:srgbClr val="1BAAAA">
                  <a:alpha val="84000"/>
                </a:srgbClr>
              </a:gs>
            </a:gsLst>
            <a:lin ang="0" scaled="1"/>
          </a:gradFill>
          <a:ln w="9525" cap="flat" cmpd="sng" algn="ctr">
            <a:noFill/>
            <a:prstDash val="solid"/>
          </a:ln>
          <a:effectLst/>
        </p:spPr>
        <p:txBody>
          <a:bodyPr rtlCol="0" anchor="ctr"/>
          <a:lstStyle/>
          <a:p>
            <a:pPr marL="0" marR="0" lvl="0" indent="0" algn="ctr" defTabSz="1219261" eaLnBrk="1" fontAlgn="auto" latinLnBrk="0" hangingPunct="1">
              <a:lnSpc>
                <a:spcPct val="100000"/>
              </a:lnSpc>
              <a:spcBef>
                <a:spcPts val="0"/>
              </a:spcBef>
              <a:spcAft>
                <a:spcPts val="0"/>
              </a:spcAft>
              <a:buClrTx/>
              <a:buSzTx/>
              <a:buFontTx/>
              <a:buNone/>
              <a:tabLst/>
              <a:defRPr/>
            </a:pPr>
            <a:endParaRPr kumimoji="0" lang="en-US" sz="4800" b="0" i="0" u="none" strike="noStrike" kern="0" cap="none" spc="0" normalizeH="0" baseline="0" noProof="0" dirty="0">
              <a:ln>
                <a:noFill/>
              </a:ln>
              <a:solidFill>
                <a:prstClr val="white"/>
              </a:solidFill>
              <a:effectLst/>
              <a:uLnTx/>
              <a:uFillTx/>
              <a:latin typeface="Calibri"/>
              <a:ea typeface="+mn-ea"/>
              <a:cs typeface="+mn-cs"/>
            </a:endParaRPr>
          </a:p>
        </p:txBody>
      </p:sp>
      <p:sp>
        <p:nvSpPr>
          <p:cNvPr id="10" name="Rectangle 9">
            <a:extLst>
              <a:ext uri="{FF2B5EF4-FFF2-40B4-BE49-F238E27FC236}">
                <a16:creationId xmlns:a16="http://schemas.microsoft.com/office/drawing/2014/main" id="{CEACCC20-0D4E-44A8-9F0B-0A04B06E179E}"/>
              </a:ext>
            </a:extLst>
          </p:cNvPr>
          <p:cNvSpPr/>
          <p:nvPr userDrawn="1"/>
        </p:nvSpPr>
        <p:spPr>
          <a:xfrm>
            <a:off x="5191494" y="0"/>
            <a:ext cx="1809012" cy="91440"/>
          </a:xfrm>
          <a:prstGeom prst="rect">
            <a:avLst/>
          </a:prstGeom>
          <a:gradFill flip="none" rotWithShape="1">
            <a:gsLst>
              <a:gs pos="33000">
                <a:srgbClr val="1E3453">
                  <a:alpha val="84000"/>
                </a:srgbClr>
              </a:gs>
              <a:gs pos="100000">
                <a:srgbClr val="1BAAAA">
                  <a:alpha val="84000"/>
                </a:srgbClr>
              </a:gs>
            </a:gsLst>
            <a:lin ang="0" scaled="1"/>
            <a:tileRect/>
          </a:gradFill>
          <a:ln w="9525" cap="flat" cmpd="sng" algn="ctr">
            <a:noFill/>
            <a:prstDash val="solid"/>
          </a:ln>
          <a:effectLst/>
        </p:spPr>
        <p:txBody>
          <a:bodyPr rtlCol="0" anchor="ctr"/>
          <a:lstStyle/>
          <a:p>
            <a:pPr marL="0" marR="0" lvl="0" indent="0" algn="ctr" defTabSz="1219261" eaLnBrk="1" fontAlgn="auto" latinLnBrk="0" hangingPunct="1">
              <a:lnSpc>
                <a:spcPct val="100000"/>
              </a:lnSpc>
              <a:spcBef>
                <a:spcPts val="0"/>
              </a:spcBef>
              <a:spcAft>
                <a:spcPts val="0"/>
              </a:spcAft>
              <a:buClrTx/>
              <a:buSzTx/>
              <a:buFontTx/>
              <a:buNone/>
              <a:tabLst/>
              <a:defRPr/>
            </a:pPr>
            <a:endParaRPr kumimoji="0" lang="en-US" sz="4800" b="0" i="0" u="none" strike="noStrike" kern="0" cap="none" spc="0" normalizeH="0" baseline="0" noProof="0" dirty="0">
              <a:ln>
                <a:noFill/>
              </a:ln>
              <a:solidFill>
                <a:prstClr val="white"/>
              </a:solidFill>
              <a:effectLst/>
              <a:uLnTx/>
              <a:uFillTx/>
              <a:latin typeface="Calibri"/>
              <a:ea typeface="+mn-ea"/>
              <a:cs typeface="+mn-cs"/>
            </a:endParaRPr>
          </a:p>
        </p:txBody>
      </p:sp>
      <p:pic>
        <p:nvPicPr>
          <p:cNvPr id="11" name="Picture 10">
            <a:extLst>
              <a:ext uri="{FF2B5EF4-FFF2-40B4-BE49-F238E27FC236}">
                <a16:creationId xmlns:a16="http://schemas.microsoft.com/office/drawing/2014/main" id="{D0B4E6E7-578E-4B65-8AE8-9815832E3F5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15660" y="6356350"/>
            <a:ext cx="1495312" cy="299527"/>
          </a:xfrm>
          <a:prstGeom prst="rect">
            <a:avLst/>
          </a:prstGeom>
        </p:spPr>
      </p:pic>
      <p:sp>
        <p:nvSpPr>
          <p:cNvPr id="2" name="Title 1">
            <a:extLst>
              <a:ext uri="{FF2B5EF4-FFF2-40B4-BE49-F238E27FC236}">
                <a16:creationId xmlns:a16="http://schemas.microsoft.com/office/drawing/2014/main" id="{DE608232-C8F2-43C4-AFEA-E363D93AA1C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A13578D-826F-4155-9F27-976017242CA3}"/>
              </a:ext>
            </a:extLst>
          </p:cNvPr>
          <p:cNvSpPr>
            <a:spLocks noGrp="1"/>
          </p:cNvSpPr>
          <p:nvPr>
            <p:ph sz="half" idx="1"/>
          </p:nvPr>
        </p:nvSpPr>
        <p:spPr>
          <a:xfrm>
            <a:off x="215658" y="1825625"/>
            <a:ext cx="5762448" cy="4351338"/>
          </a:xfrm>
        </p:spPr>
        <p:txBody>
          <a:bodyPr/>
          <a:lstStyle>
            <a:lvl1pPr marL="0" indent="0">
              <a:buFontTx/>
              <a:buNone/>
              <a:defRPr/>
            </a:lvl1pPr>
            <a:lvl3pPr marL="1143000" indent="-228600">
              <a:buFont typeface="Arial" panose="020B0604020202020204" pitchFamily="34" charset="0"/>
              <a:buChar char="•"/>
              <a:defRPr/>
            </a:lvl3pPr>
          </a:lstStyle>
          <a:p>
            <a:pPr lvl="0"/>
            <a:r>
              <a:rPr lang="en-US" dirty="0"/>
              <a:t>Edit Master text styles</a:t>
            </a:r>
          </a:p>
          <a:p>
            <a:pPr lvl="1"/>
            <a:r>
              <a:rPr lang="en-US" dirty="0"/>
              <a:t>Second level</a:t>
            </a:r>
          </a:p>
          <a:p>
            <a:pPr lvl="2"/>
            <a:r>
              <a:rPr lang="en-US" dirty="0"/>
              <a:t>Third level</a:t>
            </a:r>
          </a:p>
        </p:txBody>
      </p:sp>
      <p:sp>
        <p:nvSpPr>
          <p:cNvPr id="4" name="Content Placeholder 3">
            <a:extLst>
              <a:ext uri="{FF2B5EF4-FFF2-40B4-BE49-F238E27FC236}">
                <a16:creationId xmlns:a16="http://schemas.microsoft.com/office/drawing/2014/main" id="{1DC8D0DB-9D46-4F45-86DB-71FB8C6D644F}"/>
              </a:ext>
            </a:extLst>
          </p:cNvPr>
          <p:cNvSpPr>
            <a:spLocks noGrp="1"/>
          </p:cNvSpPr>
          <p:nvPr>
            <p:ph sz="half" idx="2"/>
          </p:nvPr>
        </p:nvSpPr>
        <p:spPr>
          <a:xfrm>
            <a:off x="6211018" y="1825625"/>
            <a:ext cx="5736566" cy="4351338"/>
          </a:xfrm>
        </p:spPr>
        <p:txBody>
          <a:bodyPr/>
          <a:lstStyle>
            <a:lvl1pPr marL="0" indent="0">
              <a:buFont typeface="Wingdings" panose="05000000000000000000" pitchFamily="2" charset="2"/>
              <a:buNone/>
              <a:defRPr/>
            </a:lvl1pPr>
            <a:lvl2pPr marL="685800" indent="-228600">
              <a:buFont typeface="Wingdings" panose="05000000000000000000" pitchFamily="2" charset="2"/>
              <a:buChar char="§"/>
              <a:defRPr/>
            </a:lvl2pPr>
            <a:lvl3pPr marL="1143000" indent="-228600">
              <a:buFont typeface="Arial" panose="020B0604020202020204" pitchFamily="34" charset="0"/>
              <a:buChar char="•"/>
              <a:defRPr/>
            </a:lvl3pPr>
            <a:lvl4pPr marL="1600200" indent="-228600">
              <a:buFont typeface="Wingdings" panose="05000000000000000000" pitchFamily="2" charset="2"/>
              <a:buChar char="§"/>
              <a:defRPr/>
            </a:lvl4pPr>
            <a:lvl5pPr marL="2057400" indent="-228600">
              <a:buFont typeface="Wingdings" panose="05000000000000000000" pitchFamily="2" charset="2"/>
              <a:buChar char="§"/>
              <a:defRPr/>
            </a:lvl5pPr>
          </a:lstStyle>
          <a:p>
            <a:pPr lvl="0"/>
            <a:r>
              <a:rPr lang="en-US" dirty="0"/>
              <a:t>Edit Master text styles</a:t>
            </a:r>
          </a:p>
          <a:p>
            <a:pPr lvl="1"/>
            <a:r>
              <a:rPr lang="en-US" dirty="0"/>
              <a:t>Second level</a:t>
            </a:r>
          </a:p>
          <a:p>
            <a:pPr lvl="2"/>
            <a:r>
              <a:rPr lang="en-US" dirty="0"/>
              <a:t>Third level</a:t>
            </a:r>
          </a:p>
        </p:txBody>
      </p:sp>
      <p:sp>
        <p:nvSpPr>
          <p:cNvPr id="7" name="Slide Number Placeholder 6">
            <a:extLst>
              <a:ext uri="{FF2B5EF4-FFF2-40B4-BE49-F238E27FC236}">
                <a16:creationId xmlns:a16="http://schemas.microsoft.com/office/drawing/2014/main" id="{E883F183-3651-4CCD-AD10-1B2B5664AA27}"/>
              </a:ext>
            </a:extLst>
          </p:cNvPr>
          <p:cNvSpPr>
            <a:spLocks noGrp="1"/>
          </p:cNvSpPr>
          <p:nvPr>
            <p:ph type="sldNum" sz="quarter" idx="12"/>
          </p:nvPr>
        </p:nvSpPr>
        <p:spPr>
          <a:xfrm>
            <a:off x="10068410" y="6358379"/>
            <a:ext cx="629727" cy="365125"/>
          </a:xfrm>
          <a:prstGeom prst="rect">
            <a:avLst/>
          </a:prstGeom>
        </p:spPr>
        <p:txBody>
          <a:bodyPr/>
          <a:lstStyle/>
          <a:p>
            <a:fld id="{30B18789-35AA-4FCF-AB53-E0D941FA7268}" type="slidenum">
              <a:rPr lang="en-US" smtClean="0"/>
              <a:t>‹#›</a:t>
            </a:fld>
            <a:endParaRPr lang="en-US" dirty="0"/>
          </a:p>
        </p:txBody>
      </p:sp>
      <p:cxnSp>
        <p:nvCxnSpPr>
          <p:cNvPr id="14" name="Straight Connector 13">
            <a:extLst>
              <a:ext uri="{FF2B5EF4-FFF2-40B4-BE49-F238E27FC236}">
                <a16:creationId xmlns:a16="http://schemas.microsoft.com/office/drawing/2014/main" id="{DFB628FA-8B93-4748-A09E-BE3E5F5376ED}"/>
              </a:ext>
            </a:extLst>
          </p:cNvPr>
          <p:cNvCxnSpPr/>
          <p:nvPr userDrawn="1"/>
        </p:nvCxnSpPr>
        <p:spPr>
          <a:xfrm>
            <a:off x="1794294" y="6418143"/>
            <a:ext cx="0" cy="22057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5F81B68C-9015-4527-90F6-03621A8DD29C}"/>
              </a:ext>
            </a:extLst>
          </p:cNvPr>
          <p:cNvSpPr txBox="1"/>
          <p:nvPr userDrawn="1"/>
        </p:nvSpPr>
        <p:spPr>
          <a:xfrm>
            <a:off x="1877617" y="6360769"/>
            <a:ext cx="1262461" cy="338554"/>
          </a:xfrm>
          <a:prstGeom prst="rect">
            <a:avLst/>
          </a:prstGeom>
          <a:noFill/>
        </p:spPr>
        <p:txBody>
          <a:bodyPr wrap="none" rtlCol="0">
            <a:spAutoFit/>
          </a:bodyPr>
          <a:lstStyle/>
          <a:p>
            <a:r>
              <a:rPr lang="en-US" sz="1600" b="1" dirty="0"/>
              <a:t>withum.com</a:t>
            </a:r>
          </a:p>
        </p:txBody>
      </p:sp>
    </p:spTree>
    <p:extLst>
      <p:ext uri="{BB962C8B-B14F-4D97-AF65-F5344CB8AC3E}">
        <p14:creationId xmlns:p14="http://schemas.microsoft.com/office/powerpoint/2010/main" val="2095630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3_Two Conten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011751C-99E6-4E09-9A98-4B316697CC07}"/>
              </a:ext>
            </a:extLst>
          </p:cNvPr>
          <p:cNvSpPr/>
          <p:nvPr userDrawn="1"/>
        </p:nvSpPr>
        <p:spPr>
          <a:xfrm>
            <a:off x="0" y="0"/>
            <a:ext cx="12192000" cy="6858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Slide Number Placeholder 5">
            <a:extLst>
              <a:ext uri="{FF2B5EF4-FFF2-40B4-BE49-F238E27FC236}">
                <a16:creationId xmlns:a16="http://schemas.microsoft.com/office/drawing/2014/main" id="{9431394A-4AB1-4228-A224-C01F2F56E7F7}"/>
              </a:ext>
            </a:extLst>
          </p:cNvPr>
          <p:cNvSpPr txBox="1">
            <a:spLocks/>
          </p:cNvSpPr>
          <p:nvPr userDrawn="1"/>
        </p:nvSpPr>
        <p:spPr>
          <a:xfrm>
            <a:off x="10068410" y="6358379"/>
            <a:ext cx="629727"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0B18789-35AA-4FCF-AB53-E0D941FA7268}" type="slidenum">
              <a:rPr lang="en-US" smtClean="0"/>
              <a:pPr/>
              <a:t>‹#›</a:t>
            </a:fld>
            <a:endParaRPr lang="en-US" dirty="0"/>
          </a:p>
        </p:txBody>
      </p:sp>
      <p:pic>
        <p:nvPicPr>
          <p:cNvPr id="9" name="Picture 8">
            <a:extLst>
              <a:ext uri="{FF2B5EF4-FFF2-40B4-BE49-F238E27FC236}">
                <a16:creationId xmlns:a16="http://schemas.microsoft.com/office/drawing/2014/main" id="{251B548B-83CE-4C88-B6B8-FAD5187B7B3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15660" y="6356350"/>
            <a:ext cx="1495312" cy="299527"/>
          </a:xfrm>
          <a:prstGeom prst="rect">
            <a:avLst/>
          </a:prstGeom>
        </p:spPr>
      </p:pic>
      <p:sp>
        <p:nvSpPr>
          <p:cNvPr id="2" name="Title 1">
            <a:extLst>
              <a:ext uri="{FF2B5EF4-FFF2-40B4-BE49-F238E27FC236}">
                <a16:creationId xmlns:a16="http://schemas.microsoft.com/office/drawing/2014/main" id="{DE608232-C8F2-43C4-AFEA-E363D93AA1C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A13578D-826F-4155-9F27-976017242CA3}"/>
              </a:ext>
            </a:extLst>
          </p:cNvPr>
          <p:cNvSpPr>
            <a:spLocks noGrp="1"/>
          </p:cNvSpPr>
          <p:nvPr>
            <p:ph sz="half" idx="1"/>
          </p:nvPr>
        </p:nvSpPr>
        <p:spPr>
          <a:xfrm>
            <a:off x="215658" y="1825625"/>
            <a:ext cx="5762448" cy="4351338"/>
          </a:xfrm>
        </p:spPr>
        <p:txBody>
          <a:bodyPr/>
          <a:lstStyle>
            <a:lvl1pPr marL="0" indent="0">
              <a:buFontTx/>
              <a:buNone/>
              <a:defRPr/>
            </a:lvl1pPr>
            <a:lvl3pPr marL="1143000" indent="-228600">
              <a:buFont typeface="Arial" panose="020B0604020202020204" pitchFamily="34" charset="0"/>
              <a:buChar char="•"/>
              <a:defRPr/>
            </a:lvl3pPr>
          </a:lstStyle>
          <a:p>
            <a:pPr lvl="0"/>
            <a:r>
              <a:rPr lang="en-US" dirty="0"/>
              <a:t>Edit Master text styles</a:t>
            </a:r>
          </a:p>
          <a:p>
            <a:pPr lvl="1"/>
            <a:r>
              <a:rPr lang="en-US" dirty="0"/>
              <a:t>Second level</a:t>
            </a:r>
          </a:p>
          <a:p>
            <a:pPr lvl="2"/>
            <a:r>
              <a:rPr lang="en-US" dirty="0"/>
              <a:t>Third level</a:t>
            </a:r>
          </a:p>
        </p:txBody>
      </p:sp>
      <p:sp>
        <p:nvSpPr>
          <p:cNvPr id="4" name="Content Placeholder 3">
            <a:extLst>
              <a:ext uri="{FF2B5EF4-FFF2-40B4-BE49-F238E27FC236}">
                <a16:creationId xmlns:a16="http://schemas.microsoft.com/office/drawing/2014/main" id="{1DC8D0DB-9D46-4F45-86DB-71FB8C6D644F}"/>
              </a:ext>
            </a:extLst>
          </p:cNvPr>
          <p:cNvSpPr>
            <a:spLocks noGrp="1"/>
          </p:cNvSpPr>
          <p:nvPr>
            <p:ph sz="half" idx="2"/>
          </p:nvPr>
        </p:nvSpPr>
        <p:spPr>
          <a:xfrm>
            <a:off x="6211018" y="1825625"/>
            <a:ext cx="5736566" cy="4351338"/>
          </a:xfrm>
        </p:spPr>
        <p:txBody>
          <a:bodyPr/>
          <a:lstStyle>
            <a:lvl1pPr marL="0" indent="0">
              <a:buFont typeface="Wingdings" panose="05000000000000000000" pitchFamily="2" charset="2"/>
              <a:buNone/>
              <a:defRPr/>
            </a:lvl1pPr>
            <a:lvl2pPr marL="685800" indent="-228600">
              <a:buFont typeface="Wingdings" panose="05000000000000000000" pitchFamily="2" charset="2"/>
              <a:buChar char="§"/>
              <a:defRPr/>
            </a:lvl2pPr>
            <a:lvl3pPr marL="1143000" indent="-228600">
              <a:buFont typeface="Arial" panose="020B0604020202020204" pitchFamily="34" charset="0"/>
              <a:buChar char="•"/>
              <a:defRPr/>
            </a:lvl3pPr>
            <a:lvl4pPr marL="1600200" indent="-228600">
              <a:buFont typeface="Wingdings" panose="05000000000000000000" pitchFamily="2" charset="2"/>
              <a:buChar char="§"/>
              <a:defRPr/>
            </a:lvl4pPr>
            <a:lvl5pPr marL="2057400" indent="-228600">
              <a:buFont typeface="Wingdings" panose="05000000000000000000" pitchFamily="2" charset="2"/>
              <a:buChar char="§"/>
              <a:defRPr/>
            </a:lvl5pPr>
          </a:lstStyle>
          <a:p>
            <a:pPr lvl="0"/>
            <a:r>
              <a:rPr lang="en-US" dirty="0"/>
              <a:t>Edit Master text styles</a:t>
            </a:r>
          </a:p>
          <a:p>
            <a:pPr lvl="1"/>
            <a:r>
              <a:rPr lang="en-US" dirty="0"/>
              <a:t>Second level</a:t>
            </a:r>
          </a:p>
          <a:p>
            <a:pPr lvl="2"/>
            <a:r>
              <a:rPr lang="en-US" dirty="0"/>
              <a:t>Third level</a:t>
            </a:r>
          </a:p>
        </p:txBody>
      </p:sp>
      <p:sp>
        <p:nvSpPr>
          <p:cNvPr id="7" name="Slide Number Placeholder 6">
            <a:extLst>
              <a:ext uri="{FF2B5EF4-FFF2-40B4-BE49-F238E27FC236}">
                <a16:creationId xmlns:a16="http://schemas.microsoft.com/office/drawing/2014/main" id="{E883F183-3651-4CCD-AD10-1B2B5664AA27}"/>
              </a:ext>
            </a:extLst>
          </p:cNvPr>
          <p:cNvSpPr>
            <a:spLocks noGrp="1"/>
          </p:cNvSpPr>
          <p:nvPr>
            <p:ph type="sldNum" sz="quarter" idx="12"/>
          </p:nvPr>
        </p:nvSpPr>
        <p:spPr>
          <a:xfrm>
            <a:off x="10068410" y="6358379"/>
            <a:ext cx="629727" cy="365125"/>
          </a:xfrm>
          <a:prstGeom prst="rect">
            <a:avLst/>
          </a:prstGeom>
        </p:spPr>
        <p:txBody>
          <a:bodyPr/>
          <a:lstStyle/>
          <a:p>
            <a:fld id="{30B18789-35AA-4FCF-AB53-E0D941FA7268}" type="slidenum">
              <a:rPr lang="en-US" smtClean="0"/>
              <a:t>‹#›</a:t>
            </a:fld>
            <a:endParaRPr lang="en-US" dirty="0"/>
          </a:p>
        </p:txBody>
      </p:sp>
      <p:cxnSp>
        <p:nvCxnSpPr>
          <p:cNvPr id="12" name="Straight Connector 11">
            <a:extLst>
              <a:ext uri="{FF2B5EF4-FFF2-40B4-BE49-F238E27FC236}">
                <a16:creationId xmlns:a16="http://schemas.microsoft.com/office/drawing/2014/main" id="{3E71361A-1645-41B5-B8C7-E0D6A567EFD5}"/>
              </a:ext>
            </a:extLst>
          </p:cNvPr>
          <p:cNvCxnSpPr/>
          <p:nvPr userDrawn="1"/>
        </p:nvCxnSpPr>
        <p:spPr>
          <a:xfrm>
            <a:off x="1794294" y="6418143"/>
            <a:ext cx="0" cy="22057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3BA520B2-0C64-4905-9D3E-A870FEA7BB21}"/>
              </a:ext>
            </a:extLst>
          </p:cNvPr>
          <p:cNvSpPr txBox="1"/>
          <p:nvPr userDrawn="1"/>
        </p:nvSpPr>
        <p:spPr>
          <a:xfrm>
            <a:off x="1877617" y="6360769"/>
            <a:ext cx="1262461" cy="338554"/>
          </a:xfrm>
          <a:prstGeom prst="rect">
            <a:avLst/>
          </a:prstGeom>
          <a:noFill/>
        </p:spPr>
        <p:txBody>
          <a:bodyPr wrap="none" rtlCol="0">
            <a:spAutoFit/>
          </a:bodyPr>
          <a:lstStyle/>
          <a:p>
            <a:r>
              <a:rPr lang="en-US" sz="1600" b="1" dirty="0"/>
              <a:t>withum.com</a:t>
            </a:r>
          </a:p>
        </p:txBody>
      </p:sp>
    </p:spTree>
    <p:extLst>
      <p:ext uri="{BB962C8B-B14F-4D97-AF65-F5344CB8AC3E}">
        <p14:creationId xmlns:p14="http://schemas.microsoft.com/office/powerpoint/2010/main" val="24170016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1FC1B80-DA49-4B5E-9476-E49EBFE0C9CF}"/>
              </a:ext>
            </a:extLst>
          </p:cNvPr>
          <p:cNvSpPr>
            <a:spLocks noGrp="1"/>
          </p:cNvSpPr>
          <p:nvPr>
            <p:ph type="title"/>
          </p:nvPr>
        </p:nvSpPr>
        <p:spPr>
          <a:xfrm>
            <a:off x="215659" y="365125"/>
            <a:ext cx="11731925"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7B35B9EF-6DFB-498C-9905-6E5BEB43E95E}"/>
              </a:ext>
            </a:extLst>
          </p:cNvPr>
          <p:cNvSpPr>
            <a:spLocks noGrp="1"/>
          </p:cNvSpPr>
          <p:nvPr>
            <p:ph type="body" idx="1"/>
          </p:nvPr>
        </p:nvSpPr>
        <p:spPr>
          <a:xfrm>
            <a:off x="215660" y="1825625"/>
            <a:ext cx="11731924"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p:txBody>
      </p:sp>
      <p:sp>
        <p:nvSpPr>
          <p:cNvPr id="6" name="Slide Number Placeholder 5">
            <a:extLst>
              <a:ext uri="{FF2B5EF4-FFF2-40B4-BE49-F238E27FC236}">
                <a16:creationId xmlns:a16="http://schemas.microsoft.com/office/drawing/2014/main" id="{4BB1E318-DB35-422F-A1F0-B06028CD42CD}"/>
              </a:ext>
            </a:extLst>
          </p:cNvPr>
          <p:cNvSpPr>
            <a:spLocks noGrp="1"/>
          </p:cNvSpPr>
          <p:nvPr>
            <p:ph type="sldNum" sz="quarter" idx="4"/>
          </p:nvPr>
        </p:nvSpPr>
        <p:spPr>
          <a:xfrm>
            <a:off x="11317856" y="6356350"/>
            <a:ext cx="629727" cy="365125"/>
          </a:xfrm>
          <a:prstGeom prst="rect">
            <a:avLst/>
          </a:prstGeom>
        </p:spPr>
        <p:txBody>
          <a:bodyPr vert="horz" lIns="91440" tIns="45720" rIns="91440" bIns="45720" rtlCol="0" anchor="ctr"/>
          <a:lstStyle>
            <a:lvl1pPr algn="r">
              <a:defRPr sz="1200" b="1">
                <a:solidFill>
                  <a:schemeClr val="tx1">
                    <a:tint val="75000"/>
                  </a:schemeClr>
                </a:solidFill>
              </a:defRPr>
            </a:lvl1pPr>
          </a:lstStyle>
          <a:p>
            <a:fld id="{30B18789-35AA-4FCF-AB53-E0D941FA7268}" type="slidenum">
              <a:rPr lang="en-US" smtClean="0"/>
              <a:pPr/>
              <a:t>‹#›</a:t>
            </a:fld>
            <a:endParaRPr lang="en-US" dirty="0"/>
          </a:p>
        </p:txBody>
      </p:sp>
      <p:pic>
        <p:nvPicPr>
          <p:cNvPr id="7" name="Picture 6">
            <a:extLst>
              <a:ext uri="{FF2B5EF4-FFF2-40B4-BE49-F238E27FC236}">
                <a16:creationId xmlns:a16="http://schemas.microsoft.com/office/drawing/2014/main" id="{0089BC48-B754-4799-B184-2C0358AE833E}"/>
              </a:ext>
            </a:extLst>
          </p:cNvPr>
          <p:cNvPicPr>
            <a:picLocks noChangeAspect="1"/>
          </p:cNvPicPr>
          <p:nvPr userDrawn="1"/>
        </p:nvPicPr>
        <p:blipFill rotWithShape="1">
          <a:blip r:embed="rId14" cstate="screen">
            <a:extLst>
              <a:ext uri="{28A0092B-C50C-407E-A947-70E740481C1C}">
                <a14:useLocalDpi xmlns:a14="http://schemas.microsoft.com/office/drawing/2010/main"/>
              </a:ext>
            </a:extLst>
          </a:blip>
          <a:srcRect/>
          <a:stretch/>
        </p:blipFill>
        <p:spPr>
          <a:xfrm>
            <a:off x="215660" y="6356350"/>
            <a:ext cx="1495312" cy="299527"/>
          </a:xfrm>
          <a:prstGeom prst="rect">
            <a:avLst/>
          </a:prstGeom>
        </p:spPr>
      </p:pic>
      <p:sp>
        <p:nvSpPr>
          <p:cNvPr id="9" name="Rectangle 8">
            <a:extLst>
              <a:ext uri="{FF2B5EF4-FFF2-40B4-BE49-F238E27FC236}">
                <a16:creationId xmlns:a16="http://schemas.microsoft.com/office/drawing/2014/main" id="{C6E40D09-A38B-4B7A-B74D-1F7B82BBC276}"/>
              </a:ext>
            </a:extLst>
          </p:cNvPr>
          <p:cNvSpPr/>
          <p:nvPr userDrawn="1"/>
        </p:nvSpPr>
        <p:spPr>
          <a:xfrm>
            <a:off x="3243217" y="0"/>
            <a:ext cx="5676809" cy="148555"/>
          </a:xfrm>
          <a:prstGeom prst="rect">
            <a:avLst/>
          </a:prstGeom>
          <a:gradFill>
            <a:gsLst>
              <a:gs pos="33000">
                <a:schemeClr val="tx1"/>
              </a:gs>
              <a:gs pos="100000">
                <a:srgbClr val="1BAAAA">
                  <a:alpha val="84000"/>
                </a:srgbClr>
              </a:gs>
            </a:gsLst>
            <a:lin ang="0" scaled="1"/>
          </a:gradFill>
          <a:ln w="9525" cap="flat" cmpd="sng" algn="ctr">
            <a:noFill/>
            <a:prstDash val="solid"/>
          </a:ln>
          <a:effectLst/>
        </p:spPr>
        <p:txBody>
          <a:bodyPr rtlCol="0" anchor="ctr"/>
          <a:lstStyle/>
          <a:p>
            <a:pPr marL="0" marR="0" lvl="0" indent="0" algn="ctr" defTabSz="1219261" eaLnBrk="1" fontAlgn="auto" latinLnBrk="0" hangingPunct="1">
              <a:lnSpc>
                <a:spcPct val="100000"/>
              </a:lnSpc>
              <a:spcBef>
                <a:spcPts val="0"/>
              </a:spcBef>
              <a:spcAft>
                <a:spcPts val="0"/>
              </a:spcAft>
              <a:buClrTx/>
              <a:buSzTx/>
              <a:buFontTx/>
              <a:buNone/>
              <a:tabLst/>
              <a:defRPr/>
            </a:pPr>
            <a:endParaRPr kumimoji="0" lang="en-US" sz="4800" b="0" i="0" u="none" strike="noStrike" kern="0" cap="none" spc="0" normalizeH="0" baseline="0" noProof="0" dirty="0">
              <a:ln>
                <a:noFill/>
              </a:ln>
              <a:solidFill>
                <a:prstClr val="white"/>
              </a:solidFill>
              <a:effectLst/>
              <a:uLnTx/>
              <a:uFillTx/>
              <a:latin typeface="Calibri"/>
              <a:ea typeface="+mn-ea"/>
              <a:cs typeface="+mn-cs"/>
            </a:endParaRPr>
          </a:p>
        </p:txBody>
      </p:sp>
      <p:sp>
        <p:nvSpPr>
          <p:cNvPr id="10" name="Rectangle 9">
            <a:extLst>
              <a:ext uri="{FF2B5EF4-FFF2-40B4-BE49-F238E27FC236}">
                <a16:creationId xmlns:a16="http://schemas.microsoft.com/office/drawing/2014/main" id="{1E298B43-16BA-485F-B6F6-3A1B94B894A0}"/>
              </a:ext>
            </a:extLst>
          </p:cNvPr>
          <p:cNvSpPr/>
          <p:nvPr userDrawn="1"/>
        </p:nvSpPr>
        <p:spPr>
          <a:xfrm>
            <a:off x="5191494" y="0"/>
            <a:ext cx="1809012" cy="91440"/>
          </a:xfrm>
          <a:prstGeom prst="rect">
            <a:avLst/>
          </a:prstGeom>
          <a:gradFill flip="none" rotWithShape="1">
            <a:gsLst>
              <a:gs pos="33000">
                <a:srgbClr val="1E3453">
                  <a:alpha val="84000"/>
                </a:srgbClr>
              </a:gs>
              <a:gs pos="100000">
                <a:srgbClr val="1BAAAA">
                  <a:alpha val="84000"/>
                </a:srgbClr>
              </a:gs>
            </a:gsLst>
            <a:lin ang="0" scaled="1"/>
            <a:tileRect/>
          </a:gradFill>
          <a:ln w="9525" cap="flat" cmpd="sng" algn="ctr">
            <a:noFill/>
            <a:prstDash val="solid"/>
          </a:ln>
          <a:effectLst/>
        </p:spPr>
        <p:txBody>
          <a:bodyPr rtlCol="0" anchor="ctr"/>
          <a:lstStyle/>
          <a:p>
            <a:pPr marL="0" marR="0" lvl="0" indent="0" algn="ctr" defTabSz="1219261" eaLnBrk="1" fontAlgn="auto" latinLnBrk="0" hangingPunct="1">
              <a:lnSpc>
                <a:spcPct val="100000"/>
              </a:lnSpc>
              <a:spcBef>
                <a:spcPts val="0"/>
              </a:spcBef>
              <a:spcAft>
                <a:spcPts val="0"/>
              </a:spcAft>
              <a:buClrTx/>
              <a:buSzTx/>
              <a:buFontTx/>
              <a:buNone/>
              <a:tabLst/>
              <a:defRPr/>
            </a:pPr>
            <a:endParaRPr kumimoji="0" lang="en-US" sz="4800" b="0" i="0" u="none" strike="noStrike" kern="0" cap="none" spc="0" normalizeH="0" baseline="0" noProof="0" dirty="0">
              <a:ln>
                <a:noFill/>
              </a:ln>
              <a:solidFill>
                <a:prstClr val="white"/>
              </a:solidFill>
              <a:effectLst/>
              <a:uLnTx/>
              <a:uFillTx/>
              <a:latin typeface="Calibri"/>
              <a:ea typeface="+mn-ea"/>
              <a:cs typeface="+mn-cs"/>
            </a:endParaRPr>
          </a:p>
        </p:txBody>
      </p:sp>
      <p:cxnSp>
        <p:nvCxnSpPr>
          <p:cNvPr id="11" name="Straight Connector 10">
            <a:extLst>
              <a:ext uri="{FF2B5EF4-FFF2-40B4-BE49-F238E27FC236}">
                <a16:creationId xmlns:a16="http://schemas.microsoft.com/office/drawing/2014/main" id="{1ACA916D-2BCB-4CD8-8E65-F72D6D91C707}"/>
              </a:ext>
            </a:extLst>
          </p:cNvPr>
          <p:cNvCxnSpPr/>
          <p:nvPr userDrawn="1"/>
        </p:nvCxnSpPr>
        <p:spPr>
          <a:xfrm>
            <a:off x="1794294" y="6418143"/>
            <a:ext cx="0" cy="22057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008196CC-4682-4B9D-97F2-C87CB020962A}"/>
              </a:ext>
            </a:extLst>
          </p:cNvPr>
          <p:cNvSpPr txBox="1"/>
          <p:nvPr userDrawn="1"/>
        </p:nvSpPr>
        <p:spPr>
          <a:xfrm>
            <a:off x="1877617" y="6360769"/>
            <a:ext cx="1262461" cy="338554"/>
          </a:xfrm>
          <a:prstGeom prst="rect">
            <a:avLst/>
          </a:prstGeom>
          <a:noFill/>
        </p:spPr>
        <p:txBody>
          <a:bodyPr wrap="none" rtlCol="0">
            <a:spAutoFit/>
          </a:bodyPr>
          <a:lstStyle/>
          <a:p>
            <a:r>
              <a:rPr lang="en-US" sz="1600" b="1" dirty="0"/>
              <a:t>withum.com</a:t>
            </a:r>
          </a:p>
        </p:txBody>
      </p:sp>
    </p:spTree>
    <p:extLst>
      <p:ext uri="{BB962C8B-B14F-4D97-AF65-F5344CB8AC3E}">
        <p14:creationId xmlns:p14="http://schemas.microsoft.com/office/powerpoint/2010/main" val="3628942360"/>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9" r:id="rId3"/>
    <p:sldLayoutId id="2147483650" r:id="rId4"/>
    <p:sldLayoutId id="2147483655" r:id="rId5"/>
    <p:sldLayoutId id="2147483656" r:id="rId6"/>
    <p:sldLayoutId id="2147483652" r:id="rId7"/>
    <p:sldLayoutId id="2147483657" r:id="rId8"/>
    <p:sldLayoutId id="2147483658" r:id="rId9"/>
    <p:sldLayoutId id="2147483653" r:id="rId10"/>
    <p:sldLayoutId id="2147483654" r:id="rId11"/>
    <p:sldLayoutId id="2147483660" r:id="rId12"/>
  </p:sldLayoutIdLst>
  <p:hf hdr="0" ftr="0" dt="0"/>
  <p:txStyles>
    <p:titleStyle>
      <a:lvl1pPr algn="ctr" defTabSz="914400" rtl="0" eaLnBrk="1" latinLnBrk="0" hangingPunct="1">
        <a:lnSpc>
          <a:spcPct val="90000"/>
        </a:lnSpc>
        <a:spcBef>
          <a:spcPct val="0"/>
        </a:spcBef>
        <a:buNone/>
        <a:defRPr sz="4000" b="0"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FontTx/>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2400" kern="1200">
          <a:solidFill>
            <a:schemeClr val="bg2">
              <a:lumMod val="2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2">
              <a:lumMod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15.xml.rels><?xml version="1.0" encoding="UTF-8" standalone="yes"?>
<Relationships xmlns="http://schemas.openxmlformats.org/package/2006/relationships"><Relationship Id="rId3" Type="http://schemas.openxmlformats.org/officeDocument/2006/relationships/hyperlink" Target="https://home.treasury.gov/system/files/136/Paycheck-Protection-Program-Application-3-30-2020-v3.pdf" TargetMode="External"/><Relationship Id="rId2" Type="http://schemas.openxmlformats.org/officeDocument/2006/relationships/slideLayout" Target="../slideLayouts/slideLayout4.xml"/><Relationship Id="rId1" Type="http://schemas.openxmlformats.org/officeDocument/2006/relationships/tags" Target="../tags/tag3.xml"/></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4.xml"/></Relationships>
</file>

<file path=ppt/slides/_rels/slide17.xml.rels><?xml version="1.0" encoding="UTF-8" standalone="yes"?>
<Relationships xmlns="http://schemas.openxmlformats.org/package/2006/relationships"><Relationship Id="rId3" Type="http://schemas.openxmlformats.org/officeDocument/2006/relationships/hyperlink" Target="https://www.census.gov/eos/www/naics/" TargetMode="External"/><Relationship Id="rId2" Type="http://schemas.openxmlformats.org/officeDocument/2006/relationships/slideLayout" Target="../slideLayouts/slideLayout4.xml"/><Relationship Id="rId1" Type="http://schemas.openxmlformats.org/officeDocument/2006/relationships/tags" Target="../tags/tag5.xml"/><Relationship Id="rId4" Type="http://schemas.openxmlformats.org/officeDocument/2006/relationships/hyperlink" Target="https://www.sba.gov/sba-franchise-directory"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6.xml"/></Relationships>
</file>

<file path=ppt/slides/_rels/slide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7.xml"/></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8.xml"/></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9.xml"/></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10.xml"/></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1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1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hyperlink" Target="https://www.cdc.gov/cpr/readiness/healthcare/disasterbudget.htm" TargetMode="Externa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hyperlink" Target="mailto:smaresca@Withum.com" TargetMode="External"/><Relationship Id="rId2" Type="http://schemas.openxmlformats.org/officeDocument/2006/relationships/hyperlink" Target="mailto:dsegalla@Withum.com" TargetMode="External"/><Relationship Id="rId1" Type="http://schemas.openxmlformats.org/officeDocument/2006/relationships/slideLayout" Target="../slideLayouts/slideLayout4.xml"/><Relationship Id="rId5" Type="http://schemas.openxmlformats.org/officeDocument/2006/relationships/image" Target="../media/image12.jpg"/><Relationship Id="rId4" Type="http://schemas.openxmlformats.org/officeDocument/2006/relationships/image" Target="../media/image11.jpg"/></Relationships>
</file>

<file path=ppt/slides/_rels/slide39.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30.png"/><Relationship Id="rId2" Type="http://schemas.openxmlformats.org/officeDocument/2006/relationships/image" Target="../media/image13.png"/><Relationship Id="rId1" Type="http://schemas.openxmlformats.org/officeDocument/2006/relationships/slideLayout" Target="../slideLayouts/slideLayout4.xml"/><Relationship Id="rId6" Type="http://schemas.openxmlformats.org/officeDocument/2006/relationships/customXml" Target="../ink/ink2.xml"/><Relationship Id="rId5" Type="http://schemas.openxmlformats.org/officeDocument/2006/relationships/image" Target="../media/image120.png"/><Relationship Id="rId4" Type="http://schemas.openxmlformats.org/officeDocument/2006/relationships/customXml" Target="../ink/ink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customXml" Target="../ink/ink8.xml"/><Relationship Id="rId18" Type="http://schemas.openxmlformats.org/officeDocument/2006/relationships/image" Target="../media/image22.png"/><Relationship Id="rId3" Type="http://schemas.openxmlformats.org/officeDocument/2006/relationships/customXml" Target="../ink/ink3.xml"/><Relationship Id="rId7" Type="http://schemas.openxmlformats.org/officeDocument/2006/relationships/customXml" Target="../ink/ink5.xml"/><Relationship Id="rId12" Type="http://schemas.openxmlformats.org/officeDocument/2006/relationships/image" Target="../media/image19.png"/><Relationship Id="rId17" Type="http://schemas.openxmlformats.org/officeDocument/2006/relationships/customXml" Target="../ink/ink10.xml"/><Relationship Id="rId2" Type="http://schemas.openxmlformats.org/officeDocument/2006/relationships/image" Target="../media/image15.png"/><Relationship Id="rId16" Type="http://schemas.openxmlformats.org/officeDocument/2006/relationships/image" Target="../media/image21.png"/><Relationship Id="rId1" Type="http://schemas.openxmlformats.org/officeDocument/2006/relationships/slideLayout" Target="../slideLayouts/slideLayout4.xml"/><Relationship Id="rId6" Type="http://schemas.openxmlformats.org/officeDocument/2006/relationships/image" Target="../media/image16.png"/><Relationship Id="rId11" Type="http://schemas.openxmlformats.org/officeDocument/2006/relationships/customXml" Target="../ink/ink7.xml"/><Relationship Id="rId5" Type="http://schemas.openxmlformats.org/officeDocument/2006/relationships/customXml" Target="../ink/ink4.xml"/><Relationship Id="rId15" Type="http://schemas.openxmlformats.org/officeDocument/2006/relationships/customXml" Target="../ink/ink9.xml"/><Relationship Id="rId10" Type="http://schemas.openxmlformats.org/officeDocument/2006/relationships/image" Target="../media/image18.png"/><Relationship Id="rId4" Type="http://schemas.openxmlformats.org/officeDocument/2006/relationships/image" Target="../media/image150.png"/><Relationship Id="rId9" Type="http://schemas.openxmlformats.org/officeDocument/2006/relationships/customXml" Target="../ink/ink6.xml"/><Relationship Id="rId14" Type="http://schemas.openxmlformats.org/officeDocument/2006/relationships/image" Target="../media/image20.png"/></Relationships>
</file>

<file path=ppt/slides/_rels/slide41.xml.rels><?xml version="1.0" encoding="UTF-8" standalone="yes"?>
<Relationships xmlns="http://schemas.openxmlformats.org/package/2006/relationships"><Relationship Id="rId8" Type="http://schemas.openxmlformats.org/officeDocument/2006/relationships/customXml" Target="../ink/ink13.xml"/><Relationship Id="rId3" Type="http://schemas.openxmlformats.org/officeDocument/2006/relationships/customXml" Target="../ink/ink11.xml"/><Relationship Id="rId7" Type="http://schemas.openxmlformats.org/officeDocument/2006/relationships/image" Target="../media/image26.png"/><Relationship Id="rId2" Type="http://schemas.openxmlformats.org/officeDocument/2006/relationships/image" Target="../media/image23.png"/><Relationship Id="rId1" Type="http://schemas.openxmlformats.org/officeDocument/2006/relationships/slideLayout" Target="../slideLayouts/slideLayout4.xml"/><Relationship Id="rId6" Type="http://schemas.openxmlformats.org/officeDocument/2006/relationships/customXml" Target="../ink/ink12.xml"/><Relationship Id="rId5" Type="http://schemas.openxmlformats.org/officeDocument/2006/relationships/image" Target="../media/image25.png"/><Relationship Id="rId4" Type="http://schemas.openxmlformats.org/officeDocument/2006/relationships/image" Target="../media/image24.png"/><Relationship Id="rId9" Type="http://schemas.openxmlformats.org/officeDocument/2006/relationships/image" Target="../media/image27.png"/></Relationships>
</file>

<file path=ppt/slides/_rels/slide4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customXml" Target="../ink/ink18.xml"/><Relationship Id="rId18" Type="http://schemas.openxmlformats.org/officeDocument/2006/relationships/image" Target="../media/image39.png"/><Relationship Id="rId26" Type="http://schemas.openxmlformats.org/officeDocument/2006/relationships/image" Target="../media/image43.png"/><Relationship Id="rId3" Type="http://schemas.openxmlformats.org/officeDocument/2006/relationships/image" Target="../media/image31.png"/><Relationship Id="rId21" Type="http://schemas.openxmlformats.org/officeDocument/2006/relationships/customXml" Target="../ink/ink22.xml"/><Relationship Id="rId7" Type="http://schemas.openxmlformats.org/officeDocument/2006/relationships/customXml" Target="../ink/ink15.xml"/><Relationship Id="rId12" Type="http://schemas.openxmlformats.org/officeDocument/2006/relationships/image" Target="../media/image36.png"/><Relationship Id="rId17" Type="http://schemas.openxmlformats.org/officeDocument/2006/relationships/customXml" Target="../ink/ink20.xml"/><Relationship Id="rId25" Type="http://schemas.openxmlformats.org/officeDocument/2006/relationships/customXml" Target="../ink/ink24.xml"/><Relationship Id="rId2" Type="http://schemas.openxmlformats.org/officeDocument/2006/relationships/image" Target="../media/image30.png"/><Relationship Id="rId16" Type="http://schemas.openxmlformats.org/officeDocument/2006/relationships/image" Target="../media/image38.png"/><Relationship Id="rId20" Type="http://schemas.openxmlformats.org/officeDocument/2006/relationships/image" Target="../media/image40.png"/><Relationship Id="rId1" Type="http://schemas.openxmlformats.org/officeDocument/2006/relationships/slideLayout" Target="../slideLayouts/slideLayout4.xml"/><Relationship Id="rId6" Type="http://schemas.openxmlformats.org/officeDocument/2006/relationships/image" Target="../media/image33.png"/><Relationship Id="rId11" Type="http://schemas.openxmlformats.org/officeDocument/2006/relationships/customXml" Target="../ink/ink17.xml"/><Relationship Id="rId24" Type="http://schemas.openxmlformats.org/officeDocument/2006/relationships/image" Target="../media/image42.png"/><Relationship Id="rId5" Type="http://schemas.openxmlformats.org/officeDocument/2006/relationships/customXml" Target="../ink/ink14.xml"/><Relationship Id="rId15" Type="http://schemas.openxmlformats.org/officeDocument/2006/relationships/customXml" Target="../ink/ink19.xml"/><Relationship Id="rId23" Type="http://schemas.openxmlformats.org/officeDocument/2006/relationships/customXml" Target="../ink/ink23.xml"/><Relationship Id="rId10" Type="http://schemas.openxmlformats.org/officeDocument/2006/relationships/image" Target="../media/image35.png"/><Relationship Id="rId19" Type="http://schemas.openxmlformats.org/officeDocument/2006/relationships/customXml" Target="../ink/ink21.xml"/><Relationship Id="rId4" Type="http://schemas.openxmlformats.org/officeDocument/2006/relationships/image" Target="../media/image32.png"/><Relationship Id="rId9" Type="http://schemas.openxmlformats.org/officeDocument/2006/relationships/customXml" Target="../ink/ink16.xml"/><Relationship Id="rId14" Type="http://schemas.openxmlformats.org/officeDocument/2006/relationships/image" Target="../media/image37.png"/><Relationship Id="rId22" Type="http://schemas.openxmlformats.org/officeDocument/2006/relationships/image" Target="../media/image41.png"/></Relationships>
</file>

<file path=ppt/slides/_rels/slide4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customXml" Target="../ink/ink25.xml"/><Relationship Id="rId7" Type="http://schemas.openxmlformats.org/officeDocument/2006/relationships/customXml" Target="../ink/ink27.xml"/><Relationship Id="rId2" Type="http://schemas.openxmlformats.org/officeDocument/2006/relationships/image" Target="../media/image46.png"/><Relationship Id="rId1" Type="http://schemas.openxmlformats.org/officeDocument/2006/relationships/slideLayout" Target="../slideLayouts/slideLayout4.xml"/><Relationship Id="rId6" Type="http://schemas.openxmlformats.org/officeDocument/2006/relationships/image" Target="../media/image48.png"/><Relationship Id="rId5" Type="http://schemas.openxmlformats.org/officeDocument/2006/relationships/customXml" Target="../ink/ink26.xml"/><Relationship Id="rId10" Type="http://schemas.openxmlformats.org/officeDocument/2006/relationships/image" Target="../media/image50.png"/><Relationship Id="rId4" Type="http://schemas.openxmlformats.org/officeDocument/2006/relationships/image" Target="../media/image47.png"/><Relationship Id="rId9" Type="http://schemas.openxmlformats.org/officeDocument/2006/relationships/customXml" Target="../ink/ink28.xml"/></Relationships>
</file>

<file path=ppt/slides/_rels/slide48.xml.rels><?xml version="1.0" encoding="UTF-8" standalone="yes"?>
<Relationships xmlns="http://schemas.openxmlformats.org/package/2006/relationships"><Relationship Id="rId8" Type="http://schemas.openxmlformats.org/officeDocument/2006/relationships/image" Target="../media/image480.png"/><Relationship Id="rId13" Type="http://schemas.openxmlformats.org/officeDocument/2006/relationships/customXml" Target="../ink/ink34.xml"/><Relationship Id="rId18" Type="http://schemas.openxmlformats.org/officeDocument/2006/relationships/image" Target="../media/image53.png"/><Relationship Id="rId3" Type="http://schemas.openxmlformats.org/officeDocument/2006/relationships/customXml" Target="../ink/ink29.xml"/><Relationship Id="rId21" Type="http://schemas.openxmlformats.org/officeDocument/2006/relationships/customXml" Target="../ink/ink38.xml"/><Relationship Id="rId7" Type="http://schemas.openxmlformats.org/officeDocument/2006/relationships/customXml" Target="../ink/ink31.xml"/><Relationship Id="rId12" Type="http://schemas.openxmlformats.org/officeDocument/2006/relationships/image" Target="../media/image500.png"/><Relationship Id="rId17" Type="http://schemas.openxmlformats.org/officeDocument/2006/relationships/customXml" Target="../ink/ink36.xml"/><Relationship Id="rId2" Type="http://schemas.openxmlformats.org/officeDocument/2006/relationships/image" Target="../media/image30.png"/><Relationship Id="rId16" Type="http://schemas.openxmlformats.org/officeDocument/2006/relationships/image" Target="../media/image52.png"/><Relationship Id="rId20" Type="http://schemas.openxmlformats.org/officeDocument/2006/relationships/image" Target="../media/image54.png"/><Relationship Id="rId1" Type="http://schemas.openxmlformats.org/officeDocument/2006/relationships/slideLayout" Target="../slideLayouts/slideLayout4.xml"/><Relationship Id="rId6" Type="http://schemas.openxmlformats.org/officeDocument/2006/relationships/image" Target="../media/image470.png"/><Relationship Id="rId11" Type="http://schemas.openxmlformats.org/officeDocument/2006/relationships/customXml" Target="../ink/ink33.xml"/><Relationship Id="rId24" Type="http://schemas.openxmlformats.org/officeDocument/2006/relationships/image" Target="../media/image56.png"/><Relationship Id="rId5" Type="http://schemas.openxmlformats.org/officeDocument/2006/relationships/customXml" Target="../ink/ink30.xml"/><Relationship Id="rId15" Type="http://schemas.openxmlformats.org/officeDocument/2006/relationships/customXml" Target="../ink/ink35.xml"/><Relationship Id="rId23" Type="http://schemas.openxmlformats.org/officeDocument/2006/relationships/customXml" Target="../ink/ink39.xml"/><Relationship Id="rId10" Type="http://schemas.openxmlformats.org/officeDocument/2006/relationships/image" Target="../media/image490.png"/><Relationship Id="rId19" Type="http://schemas.openxmlformats.org/officeDocument/2006/relationships/customXml" Target="../ink/ink37.xml"/><Relationship Id="rId4" Type="http://schemas.openxmlformats.org/officeDocument/2006/relationships/image" Target="../media/image460.png"/><Relationship Id="rId9" Type="http://schemas.openxmlformats.org/officeDocument/2006/relationships/customXml" Target="../ink/ink32.xml"/><Relationship Id="rId14" Type="http://schemas.openxmlformats.org/officeDocument/2006/relationships/image" Target="../media/image51.png"/><Relationship Id="rId22" Type="http://schemas.openxmlformats.org/officeDocument/2006/relationships/image" Target="../media/image55.png"/></Relationships>
</file>

<file path=ppt/slides/_rels/slide49.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customXml" Target="../ink/ink40.xml"/><Relationship Id="rId7" Type="http://schemas.openxmlformats.org/officeDocument/2006/relationships/customXml" Target="../ink/ink42.xml"/><Relationship Id="rId2" Type="http://schemas.openxmlformats.org/officeDocument/2006/relationships/image" Target="../media/image58.png"/><Relationship Id="rId1" Type="http://schemas.openxmlformats.org/officeDocument/2006/relationships/slideLayout" Target="../slideLayouts/slideLayout4.xml"/><Relationship Id="rId6" Type="http://schemas.openxmlformats.org/officeDocument/2006/relationships/image" Target="../media/image60.png"/><Relationship Id="rId5" Type="http://schemas.openxmlformats.org/officeDocument/2006/relationships/customXml" Target="../ink/ink41.xml"/><Relationship Id="rId4" Type="http://schemas.openxmlformats.org/officeDocument/2006/relationships/image" Target="../media/image59.png"/></Relationships>
</file>

<file path=ppt/slides/_rels/slide52.xml.rels><?xml version="1.0" encoding="UTF-8" standalone="yes"?>
<Relationships xmlns="http://schemas.openxmlformats.org/package/2006/relationships"><Relationship Id="rId3" Type="http://schemas.openxmlformats.org/officeDocument/2006/relationships/customXml" Target="../ink/ink43.xml"/><Relationship Id="rId2" Type="http://schemas.openxmlformats.org/officeDocument/2006/relationships/image" Target="../media/image62.png"/><Relationship Id="rId1" Type="http://schemas.openxmlformats.org/officeDocument/2006/relationships/slideLayout" Target="../slideLayouts/slideLayout4.xml"/><Relationship Id="rId4" Type="http://schemas.openxmlformats.org/officeDocument/2006/relationships/image" Target="../media/image590.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8" Type="http://schemas.openxmlformats.org/officeDocument/2006/relationships/image" Target="../media/image650.png"/><Relationship Id="rId3" Type="http://schemas.openxmlformats.org/officeDocument/2006/relationships/customXml" Target="../ink/ink44.xml"/><Relationship Id="rId7" Type="http://schemas.openxmlformats.org/officeDocument/2006/relationships/customXml" Target="../ink/ink46.xml"/><Relationship Id="rId2" Type="http://schemas.openxmlformats.org/officeDocument/2006/relationships/image" Target="../media/image65.png"/><Relationship Id="rId1" Type="http://schemas.openxmlformats.org/officeDocument/2006/relationships/slideLayout" Target="../slideLayouts/slideLayout4.xml"/><Relationship Id="rId6" Type="http://schemas.openxmlformats.org/officeDocument/2006/relationships/image" Target="../media/image640.png"/><Relationship Id="rId5" Type="http://schemas.openxmlformats.org/officeDocument/2006/relationships/customXml" Target="../ink/ink45.xml"/><Relationship Id="rId10" Type="http://schemas.openxmlformats.org/officeDocument/2006/relationships/image" Target="../media/image66.png"/><Relationship Id="rId4" Type="http://schemas.openxmlformats.org/officeDocument/2006/relationships/image" Target="../media/image630.png"/><Relationship Id="rId9" Type="http://schemas.openxmlformats.org/officeDocument/2006/relationships/customXml" Target="../ink/ink4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8" Type="http://schemas.openxmlformats.org/officeDocument/2006/relationships/customXml" Target="../ink/ink50.xml"/><Relationship Id="rId13" Type="http://schemas.openxmlformats.org/officeDocument/2006/relationships/image" Target="../media/image73.png"/><Relationship Id="rId18" Type="http://schemas.openxmlformats.org/officeDocument/2006/relationships/customXml" Target="../ink/ink55.xml"/><Relationship Id="rId3" Type="http://schemas.openxmlformats.org/officeDocument/2006/relationships/image" Target="../media/image68.png"/><Relationship Id="rId21" Type="http://schemas.openxmlformats.org/officeDocument/2006/relationships/image" Target="../media/image77.png"/><Relationship Id="rId7" Type="http://schemas.openxmlformats.org/officeDocument/2006/relationships/image" Target="../media/image70.png"/><Relationship Id="rId12" Type="http://schemas.openxmlformats.org/officeDocument/2006/relationships/customXml" Target="../ink/ink52.xml"/><Relationship Id="rId17" Type="http://schemas.openxmlformats.org/officeDocument/2006/relationships/image" Target="../media/image75.png"/><Relationship Id="rId2" Type="http://schemas.openxmlformats.org/officeDocument/2006/relationships/image" Target="../media/image67.png"/><Relationship Id="rId16" Type="http://schemas.openxmlformats.org/officeDocument/2006/relationships/customXml" Target="../ink/ink54.xml"/><Relationship Id="rId20" Type="http://schemas.openxmlformats.org/officeDocument/2006/relationships/customXml" Target="../ink/ink56.xml"/><Relationship Id="rId1" Type="http://schemas.openxmlformats.org/officeDocument/2006/relationships/slideLayout" Target="../slideLayouts/slideLayout4.xml"/><Relationship Id="rId6" Type="http://schemas.openxmlformats.org/officeDocument/2006/relationships/customXml" Target="../ink/ink49.xml"/><Relationship Id="rId11" Type="http://schemas.openxmlformats.org/officeDocument/2006/relationships/image" Target="../media/image72.png"/><Relationship Id="rId5" Type="http://schemas.openxmlformats.org/officeDocument/2006/relationships/image" Target="../media/image69.png"/><Relationship Id="rId15" Type="http://schemas.openxmlformats.org/officeDocument/2006/relationships/image" Target="../media/image74.png"/><Relationship Id="rId23" Type="http://schemas.openxmlformats.org/officeDocument/2006/relationships/image" Target="../media/image78.png"/><Relationship Id="rId10" Type="http://schemas.openxmlformats.org/officeDocument/2006/relationships/customXml" Target="../ink/ink51.xml"/><Relationship Id="rId19" Type="http://schemas.openxmlformats.org/officeDocument/2006/relationships/image" Target="../media/image76.png"/><Relationship Id="rId4" Type="http://schemas.openxmlformats.org/officeDocument/2006/relationships/customXml" Target="../ink/ink48.xml"/><Relationship Id="rId9" Type="http://schemas.openxmlformats.org/officeDocument/2006/relationships/image" Target="../media/image71.png"/><Relationship Id="rId14" Type="http://schemas.openxmlformats.org/officeDocument/2006/relationships/customXml" Target="../ink/ink53.xml"/><Relationship Id="rId22" Type="http://schemas.openxmlformats.org/officeDocument/2006/relationships/customXml" Target="../ink/ink5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ADA233A-96B6-433C-9EE7-19CB1DB570BA}"/>
              </a:ext>
            </a:extLst>
          </p:cNvPr>
          <p:cNvPicPr>
            <a:picLocks noChangeAspect="1"/>
          </p:cNvPicPr>
          <p:nvPr/>
        </p:nvPicPr>
        <p:blipFill>
          <a:blip r:embed="rId2">
            <a:alphaModFix amt="35000"/>
            <a:extLst>
              <a:ext uri="{28A0092B-C50C-407E-A947-70E740481C1C}">
                <a14:useLocalDpi xmlns:a14="http://schemas.microsoft.com/office/drawing/2010/main" val="0"/>
              </a:ext>
            </a:extLst>
          </a:blip>
          <a:stretch>
            <a:fillRect/>
          </a:stretch>
        </p:blipFill>
        <p:spPr>
          <a:xfrm>
            <a:off x="-1" y="0"/>
            <a:ext cx="13460255" cy="6858000"/>
          </a:xfrm>
          <a:prstGeom prst="rect">
            <a:avLst/>
          </a:prstGeom>
        </p:spPr>
      </p:pic>
      <p:sp>
        <p:nvSpPr>
          <p:cNvPr id="2" name="Title 1">
            <a:extLst>
              <a:ext uri="{FF2B5EF4-FFF2-40B4-BE49-F238E27FC236}">
                <a16:creationId xmlns:a16="http://schemas.microsoft.com/office/drawing/2014/main" id="{71BEFD27-99E9-4309-990D-B6F8E12ABFAC}"/>
              </a:ext>
            </a:extLst>
          </p:cNvPr>
          <p:cNvSpPr>
            <a:spLocks noGrp="1"/>
          </p:cNvSpPr>
          <p:nvPr>
            <p:ph type="ctrTitle"/>
          </p:nvPr>
        </p:nvSpPr>
        <p:spPr>
          <a:xfrm>
            <a:off x="359545" y="1148996"/>
            <a:ext cx="10210800" cy="2387600"/>
          </a:xfrm>
        </p:spPr>
        <p:txBody>
          <a:bodyPr>
            <a:normAutofit/>
          </a:bodyPr>
          <a:lstStyle/>
          <a:p>
            <a:r>
              <a:rPr lang="en-US" sz="6000" dirty="0"/>
              <a:t>Managing Your Practice Through Times of Disruption</a:t>
            </a:r>
          </a:p>
        </p:txBody>
      </p:sp>
      <p:sp>
        <p:nvSpPr>
          <p:cNvPr id="3" name="Subtitle 2">
            <a:extLst>
              <a:ext uri="{FF2B5EF4-FFF2-40B4-BE49-F238E27FC236}">
                <a16:creationId xmlns:a16="http://schemas.microsoft.com/office/drawing/2014/main" id="{5CB94AB5-B9C3-4FE1-9006-D8809E8D7A98}"/>
              </a:ext>
            </a:extLst>
          </p:cNvPr>
          <p:cNvSpPr>
            <a:spLocks noGrp="1"/>
          </p:cNvSpPr>
          <p:nvPr>
            <p:ph type="subTitle" idx="1"/>
          </p:nvPr>
        </p:nvSpPr>
        <p:spPr/>
        <p:txBody>
          <a:bodyPr>
            <a:normAutofit/>
          </a:bodyPr>
          <a:lstStyle/>
          <a:p>
            <a:r>
              <a:rPr lang="en-US" sz="3600" dirty="0"/>
              <a:t>April 9, 2020</a:t>
            </a:r>
          </a:p>
        </p:txBody>
      </p:sp>
    </p:spTree>
    <p:extLst>
      <p:ext uri="{BB962C8B-B14F-4D97-AF65-F5344CB8AC3E}">
        <p14:creationId xmlns:p14="http://schemas.microsoft.com/office/powerpoint/2010/main" val="37890036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D127E-73CE-4D89-95BD-83502D05846A}"/>
              </a:ext>
            </a:extLst>
          </p:cNvPr>
          <p:cNvSpPr>
            <a:spLocks noGrp="1"/>
          </p:cNvSpPr>
          <p:nvPr>
            <p:ph type="title"/>
          </p:nvPr>
        </p:nvSpPr>
        <p:spPr/>
        <p:txBody>
          <a:bodyPr/>
          <a:lstStyle/>
          <a:p>
            <a:r>
              <a:rPr lang="en-US" dirty="0"/>
              <a:t>SBA Assistance</a:t>
            </a:r>
          </a:p>
        </p:txBody>
      </p:sp>
      <p:sp>
        <p:nvSpPr>
          <p:cNvPr id="3" name="Content Placeholder 2">
            <a:extLst>
              <a:ext uri="{FF2B5EF4-FFF2-40B4-BE49-F238E27FC236}">
                <a16:creationId xmlns:a16="http://schemas.microsoft.com/office/drawing/2014/main" id="{8050AC8D-AA0D-4042-BA1E-F111C89E5577}"/>
              </a:ext>
            </a:extLst>
          </p:cNvPr>
          <p:cNvSpPr>
            <a:spLocks noGrp="1"/>
          </p:cNvSpPr>
          <p:nvPr>
            <p:ph idx="1"/>
          </p:nvPr>
        </p:nvSpPr>
        <p:spPr/>
        <p:txBody>
          <a:bodyPr>
            <a:normAutofit/>
          </a:bodyPr>
          <a:lstStyle/>
          <a:p>
            <a:pPr marL="457200" indent="-457200">
              <a:buFont typeface="Wingdings" panose="05000000000000000000" pitchFamily="2" charset="2"/>
              <a:buChar char="§"/>
            </a:pPr>
            <a:r>
              <a:rPr lang="en-US" dirty="0"/>
              <a:t>SBA has several different financial assistance programs for small businesses</a:t>
            </a:r>
          </a:p>
          <a:p>
            <a:pPr marL="1143000" lvl="1" indent="-457200">
              <a:buFont typeface="Arial" panose="020B0604020202020204" pitchFamily="34" charset="0"/>
              <a:buChar char="•"/>
            </a:pPr>
            <a:r>
              <a:rPr lang="en-US" dirty="0">
                <a:latin typeface="Calibri" panose="020F0502020204030204" pitchFamily="34" charset="0"/>
                <a:cs typeface="Calibri" panose="020F0502020204030204" pitchFamily="34" charset="0"/>
              </a:rPr>
              <a:t>SBA Disaster Assistance Loans for businesses impacted by COVID-19</a:t>
            </a:r>
          </a:p>
          <a:p>
            <a:pPr marL="1143000" lvl="1" indent="-457200">
              <a:buFont typeface="Arial" panose="020B0604020202020204" pitchFamily="34" charset="0"/>
              <a:buChar char="•"/>
            </a:pPr>
            <a:r>
              <a:rPr lang="en-US" dirty="0">
                <a:latin typeface="Calibri" panose="020F0502020204030204" pitchFamily="34" charset="0"/>
                <a:cs typeface="Calibri" panose="020F0502020204030204" pitchFamily="34" charset="0"/>
              </a:rPr>
              <a:t>Economic Injury Disaster Loan (EIDL) Program –may be used to pay fixed debts, payroll, accounts payable and other bills that can’t be paid because of the disaster’s impact</a:t>
            </a:r>
          </a:p>
          <a:p>
            <a:pPr marL="1143000" lvl="1" indent="-457200">
              <a:buFont typeface="Arial" panose="020B0604020202020204" pitchFamily="34" charset="0"/>
              <a:buChar char="•"/>
            </a:pPr>
            <a:r>
              <a:rPr lang="en-US" dirty="0">
                <a:latin typeface="Calibri" panose="020F0502020204030204" pitchFamily="34" charset="0"/>
                <a:cs typeface="Calibri" panose="020F0502020204030204" pitchFamily="34" charset="0"/>
              </a:rPr>
              <a:t>Emergency EIDL Grants up to $10,000</a:t>
            </a:r>
          </a:p>
          <a:p>
            <a:pPr marL="457200" indent="-457200">
              <a:buFont typeface="Arial" panose="020B0604020202020204" pitchFamily="34" charset="0"/>
              <a:buChar char="•"/>
            </a:pPr>
            <a:r>
              <a:rPr lang="en-US" dirty="0">
                <a:latin typeface="Calibri" panose="020F0502020204030204" pitchFamily="34" charset="0"/>
                <a:cs typeface="Calibri" panose="020F0502020204030204" pitchFamily="34" charset="0"/>
              </a:rPr>
              <a:t>Standard 7(a) Loan Program with amendments under the CARES Act</a:t>
            </a:r>
          </a:p>
          <a:p>
            <a:pPr marL="457200" indent="-457200">
              <a:buFont typeface="Arial" panose="020B0604020202020204" pitchFamily="34" charset="0"/>
              <a:buChar char="•"/>
            </a:pPr>
            <a:r>
              <a:rPr lang="en-US" dirty="0">
                <a:latin typeface="Calibri" panose="020F0502020204030204" pitchFamily="34" charset="0"/>
                <a:cs typeface="Calibri" panose="020F0502020204030204" pitchFamily="34" charset="0"/>
              </a:rPr>
              <a:t>Express Loan Program – increased amount from $350,000 to $1,000,000</a:t>
            </a:r>
          </a:p>
        </p:txBody>
      </p:sp>
      <p:sp>
        <p:nvSpPr>
          <p:cNvPr id="4" name="Slide Number Placeholder 3">
            <a:extLst>
              <a:ext uri="{FF2B5EF4-FFF2-40B4-BE49-F238E27FC236}">
                <a16:creationId xmlns:a16="http://schemas.microsoft.com/office/drawing/2014/main" id="{42A93059-CAA5-48CE-9E66-6EBE62549FED}"/>
              </a:ext>
            </a:extLst>
          </p:cNvPr>
          <p:cNvSpPr>
            <a:spLocks noGrp="1"/>
          </p:cNvSpPr>
          <p:nvPr>
            <p:ph type="sldNum" sz="quarter" idx="12"/>
          </p:nvPr>
        </p:nvSpPr>
        <p:spPr/>
        <p:txBody>
          <a:bodyPr/>
          <a:lstStyle/>
          <a:p>
            <a:fld id="{30B18789-35AA-4FCF-AB53-E0D941FA7268}" type="slidenum">
              <a:rPr lang="en-US" smtClean="0"/>
              <a:t>10</a:t>
            </a:fld>
            <a:endParaRPr lang="en-US" dirty="0"/>
          </a:p>
        </p:txBody>
      </p:sp>
    </p:spTree>
    <p:extLst>
      <p:ext uri="{BB962C8B-B14F-4D97-AF65-F5344CB8AC3E}">
        <p14:creationId xmlns:p14="http://schemas.microsoft.com/office/powerpoint/2010/main" val="33576855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44F7BA-5D63-40B0-AB69-E146A79238E7}"/>
              </a:ext>
            </a:extLst>
          </p:cNvPr>
          <p:cNvSpPr>
            <a:spLocks noGrp="1"/>
          </p:cNvSpPr>
          <p:nvPr>
            <p:ph type="title"/>
          </p:nvPr>
        </p:nvSpPr>
        <p:spPr>
          <a:xfrm>
            <a:off x="454325" y="1709739"/>
            <a:ext cx="11283350" cy="1719262"/>
          </a:xfrm>
        </p:spPr>
        <p:txBody>
          <a:bodyPr/>
          <a:lstStyle/>
          <a:p>
            <a:r>
              <a:rPr lang="en-US" dirty="0"/>
              <a:t>SBA EIDL</a:t>
            </a:r>
          </a:p>
        </p:txBody>
      </p:sp>
    </p:spTree>
    <p:custDataLst>
      <p:tags r:id="rId1"/>
    </p:custDataLst>
    <p:extLst>
      <p:ext uri="{BB962C8B-B14F-4D97-AF65-F5344CB8AC3E}">
        <p14:creationId xmlns:p14="http://schemas.microsoft.com/office/powerpoint/2010/main" val="36718720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54CB1-0B0E-49CB-8D66-4F3BCF138485}"/>
              </a:ext>
            </a:extLst>
          </p:cNvPr>
          <p:cNvSpPr>
            <a:spLocks noGrp="1"/>
          </p:cNvSpPr>
          <p:nvPr>
            <p:ph type="title"/>
          </p:nvPr>
        </p:nvSpPr>
        <p:spPr/>
        <p:txBody>
          <a:bodyPr/>
          <a:lstStyle/>
          <a:p>
            <a:r>
              <a:rPr lang="en-US" dirty="0"/>
              <a:t>SBA EIDL</a:t>
            </a:r>
          </a:p>
        </p:txBody>
      </p:sp>
      <p:sp>
        <p:nvSpPr>
          <p:cNvPr id="3" name="Content Placeholder 2">
            <a:extLst>
              <a:ext uri="{FF2B5EF4-FFF2-40B4-BE49-F238E27FC236}">
                <a16:creationId xmlns:a16="http://schemas.microsoft.com/office/drawing/2014/main" id="{C66E0B86-6197-4CD1-A5EC-8BF15272CC9E}"/>
              </a:ext>
            </a:extLst>
          </p:cNvPr>
          <p:cNvSpPr>
            <a:spLocks noGrp="1"/>
          </p:cNvSpPr>
          <p:nvPr>
            <p:ph idx="1"/>
          </p:nvPr>
        </p:nvSpPr>
        <p:spPr/>
        <p:txBody>
          <a:bodyPr>
            <a:normAutofit fontScale="77500" lnSpcReduction="20000"/>
          </a:bodyPr>
          <a:lstStyle/>
          <a:p>
            <a:pPr marL="457200" indent="-457200">
              <a:buFont typeface="Arial" panose="020B0604020202020204" pitchFamily="34" charset="0"/>
              <a:buChar char="•"/>
            </a:pPr>
            <a:r>
              <a:rPr lang="en-US" dirty="0"/>
              <a:t>Entities eligible</a:t>
            </a:r>
          </a:p>
          <a:p>
            <a:pPr marL="1143000" lvl="1" indent="-457200">
              <a:buFont typeface="Arial" panose="020B0604020202020204" pitchFamily="34" charset="0"/>
              <a:buChar char="•"/>
            </a:pPr>
            <a:r>
              <a:rPr lang="en-US" dirty="0"/>
              <a:t>Sole-proprietor (with or without employees); independent contractor; business, cooperative, ESOP  tribal small business concern with not more than 500 employees, and entities that meet the small business definition of the SBA</a:t>
            </a:r>
          </a:p>
          <a:p>
            <a:pPr marL="457200" indent="-457200">
              <a:buFont typeface="Arial" panose="020B0604020202020204" pitchFamily="34" charset="0"/>
              <a:buChar char="•"/>
            </a:pPr>
            <a:r>
              <a:rPr lang="en-US" dirty="0"/>
              <a:t>Maximum Loan Determined by SBA: $2,000,000 </a:t>
            </a:r>
          </a:p>
          <a:p>
            <a:pPr marL="457200" indent="-457200">
              <a:buFont typeface="Arial" panose="020B0604020202020204" pitchFamily="34" charset="0"/>
              <a:buChar char="•"/>
            </a:pPr>
            <a:r>
              <a:rPr lang="en-US" dirty="0"/>
              <a:t>Interest Rates: 3.75% for businesses and 2.75% for nonprofit entities</a:t>
            </a:r>
          </a:p>
          <a:p>
            <a:pPr marL="457200" indent="-457200">
              <a:buFont typeface="Arial" panose="020B0604020202020204" pitchFamily="34" charset="0"/>
              <a:buChar char="•"/>
            </a:pPr>
            <a:r>
              <a:rPr lang="en-US" dirty="0"/>
              <a:t>Term: up to 30 years</a:t>
            </a:r>
          </a:p>
          <a:p>
            <a:pPr marL="457200" indent="-457200">
              <a:buFont typeface="Arial" panose="020B0604020202020204" pitchFamily="34" charset="0"/>
              <a:buChar char="•"/>
            </a:pPr>
            <a:r>
              <a:rPr lang="en-US" dirty="0"/>
              <a:t>SBA is waiving </a:t>
            </a:r>
          </a:p>
          <a:p>
            <a:pPr marL="1143000" lvl="1" indent="-457200"/>
            <a:r>
              <a:rPr lang="en-US" dirty="0">
                <a:solidFill>
                  <a:schemeClr val="bg1">
                    <a:lumMod val="10000"/>
                  </a:schemeClr>
                </a:solidFill>
              </a:rPr>
              <a:t>“credit elsewhere” clause </a:t>
            </a:r>
          </a:p>
          <a:p>
            <a:pPr marL="1143000" lvl="1" indent="-457200"/>
            <a:r>
              <a:rPr lang="en-US" dirty="0">
                <a:solidFill>
                  <a:schemeClr val="bg1">
                    <a:lumMod val="10000"/>
                  </a:schemeClr>
                </a:solidFill>
              </a:rPr>
              <a:t>Personal guarantees for loans under $200,000</a:t>
            </a:r>
          </a:p>
          <a:p>
            <a:pPr marL="1143000" lvl="1" indent="-457200"/>
            <a:r>
              <a:rPr lang="en-US" dirty="0">
                <a:solidFill>
                  <a:schemeClr val="bg1">
                    <a:lumMod val="10000"/>
                  </a:schemeClr>
                </a:solidFill>
              </a:rPr>
              <a:t>Applicant needs to be in business for 1 yr. (but must have started prior to 1/31/20)</a:t>
            </a:r>
          </a:p>
          <a:p>
            <a:pPr marL="457200" indent="-457200">
              <a:buFont typeface="Wingdings" panose="05000000000000000000" pitchFamily="2" charset="2"/>
              <a:buChar char="§"/>
            </a:pPr>
            <a:r>
              <a:rPr lang="en-US" dirty="0"/>
              <a:t>SBA can approve based solely on credit score and not require tax returns</a:t>
            </a:r>
          </a:p>
          <a:p>
            <a:pPr marL="457200" indent="-457200">
              <a:buFont typeface="Wingdings" panose="05000000000000000000" pitchFamily="2" charset="2"/>
              <a:buChar char="§"/>
            </a:pPr>
            <a:r>
              <a:rPr lang="en-US" dirty="0"/>
              <a:t>May be used to pay fixed debts, payroll, accounts payable and other bills that can’t be paid because of the disaster’s impact</a:t>
            </a:r>
          </a:p>
          <a:p>
            <a:endParaRPr lang="en-US" dirty="0"/>
          </a:p>
          <a:p>
            <a:pPr marL="457200" indent="-457200">
              <a:buFont typeface="Wingdings" panose="05000000000000000000" pitchFamily="2" charset="2"/>
              <a:buChar char="§"/>
            </a:pPr>
            <a:endParaRPr lang="en-US" dirty="0">
              <a:solidFill>
                <a:schemeClr val="bg1">
                  <a:lumMod val="10000"/>
                </a:schemeClr>
              </a:solidFill>
            </a:endParaRPr>
          </a:p>
          <a:p>
            <a:endParaRPr lang="en-US" dirty="0"/>
          </a:p>
        </p:txBody>
      </p:sp>
      <p:sp>
        <p:nvSpPr>
          <p:cNvPr id="4" name="Slide Number Placeholder 3">
            <a:extLst>
              <a:ext uri="{FF2B5EF4-FFF2-40B4-BE49-F238E27FC236}">
                <a16:creationId xmlns:a16="http://schemas.microsoft.com/office/drawing/2014/main" id="{13F61D05-FF3C-4D38-B31D-E3942966E944}"/>
              </a:ext>
            </a:extLst>
          </p:cNvPr>
          <p:cNvSpPr>
            <a:spLocks noGrp="1"/>
          </p:cNvSpPr>
          <p:nvPr>
            <p:ph type="sldNum" sz="quarter" idx="12"/>
          </p:nvPr>
        </p:nvSpPr>
        <p:spPr/>
        <p:txBody>
          <a:bodyPr/>
          <a:lstStyle/>
          <a:p>
            <a:fld id="{30B18789-35AA-4FCF-AB53-E0D941FA7268}" type="slidenum">
              <a:rPr lang="en-US" smtClean="0"/>
              <a:t>12</a:t>
            </a:fld>
            <a:endParaRPr lang="en-US" dirty="0"/>
          </a:p>
        </p:txBody>
      </p:sp>
    </p:spTree>
    <p:extLst>
      <p:ext uri="{BB962C8B-B14F-4D97-AF65-F5344CB8AC3E}">
        <p14:creationId xmlns:p14="http://schemas.microsoft.com/office/powerpoint/2010/main" val="5612917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E7FAFF-CD86-4F87-A5F6-57D8C4C5E8D8}"/>
              </a:ext>
            </a:extLst>
          </p:cNvPr>
          <p:cNvSpPr>
            <a:spLocks noGrp="1"/>
          </p:cNvSpPr>
          <p:nvPr>
            <p:ph type="title"/>
          </p:nvPr>
        </p:nvSpPr>
        <p:spPr/>
        <p:txBody>
          <a:bodyPr/>
          <a:lstStyle/>
          <a:p>
            <a:r>
              <a:rPr lang="en-US" dirty="0"/>
              <a:t>EIDL Emergency Advance</a:t>
            </a:r>
          </a:p>
        </p:txBody>
      </p:sp>
      <p:sp>
        <p:nvSpPr>
          <p:cNvPr id="3" name="Content Placeholder 2">
            <a:extLst>
              <a:ext uri="{FF2B5EF4-FFF2-40B4-BE49-F238E27FC236}">
                <a16:creationId xmlns:a16="http://schemas.microsoft.com/office/drawing/2014/main" id="{946A7161-007B-4C50-A090-5E8683AF79C8}"/>
              </a:ext>
            </a:extLst>
          </p:cNvPr>
          <p:cNvSpPr>
            <a:spLocks noGrp="1"/>
          </p:cNvSpPr>
          <p:nvPr>
            <p:ph idx="1"/>
          </p:nvPr>
        </p:nvSpPr>
        <p:spPr/>
        <p:txBody>
          <a:bodyPr/>
          <a:lstStyle/>
          <a:p>
            <a:pPr marL="457200" indent="-457200">
              <a:buFont typeface="Wingdings" panose="05000000000000000000" pitchFamily="2" charset="2"/>
              <a:buChar char="§"/>
            </a:pPr>
            <a:r>
              <a:rPr lang="en-US" dirty="0"/>
              <a:t>Complete application on line</a:t>
            </a:r>
          </a:p>
          <a:p>
            <a:pPr marL="457200" indent="-457200">
              <a:buFont typeface="Wingdings" panose="05000000000000000000" pitchFamily="2" charset="2"/>
              <a:buChar char="§"/>
            </a:pPr>
            <a:r>
              <a:rPr lang="en-US" dirty="0"/>
              <a:t>Receive an advance of up to $10,000</a:t>
            </a:r>
          </a:p>
          <a:p>
            <a:pPr marL="457200" indent="-457200">
              <a:buFont typeface="Wingdings" panose="05000000000000000000" pitchFamily="2" charset="2"/>
              <a:buChar char="§"/>
            </a:pPr>
            <a:r>
              <a:rPr lang="en-US" dirty="0"/>
              <a:t>Can be rolled into PPP loan</a:t>
            </a:r>
          </a:p>
          <a:p>
            <a:pPr marL="457200" indent="-457200">
              <a:buFont typeface="Wingdings" panose="05000000000000000000" pitchFamily="2" charset="2"/>
              <a:buChar char="§"/>
            </a:pPr>
            <a:r>
              <a:rPr lang="en-US" dirty="0"/>
              <a:t>Caseworker will contact borrower for next steps</a:t>
            </a:r>
          </a:p>
          <a:p>
            <a:pPr marL="457200" indent="-457200">
              <a:buFont typeface="Wingdings" panose="05000000000000000000" pitchFamily="2" charset="2"/>
              <a:buChar char="§"/>
            </a:pPr>
            <a:endParaRPr lang="en-US" dirty="0"/>
          </a:p>
        </p:txBody>
      </p:sp>
      <p:sp>
        <p:nvSpPr>
          <p:cNvPr id="4" name="Slide Number Placeholder 3">
            <a:extLst>
              <a:ext uri="{FF2B5EF4-FFF2-40B4-BE49-F238E27FC236}">
                <a16:creationId xmlns:a16="http://schemas.microsoft.com/office/drawing/2014/main" id="{01118287-A7C1-41B2-B326-3BE2D6D8EFB5}"/>
              </a:ext>
            </a:extLst>
          </p:cNvPr>
          <p:cNvSpPr>
            <a:spLocks noGrp="1"/>
          </p:cNvSpPr>
          <p:nvPr>
            <p:ph type="sldNum" sz="quarter" idx="12"/>
          </p:nvPr>
        </p:nvSpPr>
        <p:spPr/>
        <p:txBody>
          <a:bodyPr/>
          <a:lstStyle/>
          <a:p>
            <a:fld id="{30B18789-35AA-4FCF-AB53-E0D941FA7268}" type="slidenum">
              <a:rPr lang="en-US" smtClean="0"/>
              <a:t>13</a:t>
            </a:fld>
            <a:endParaRPr lang="en-US" dirty="0"/>
          </a:p>
        </p:txBody>
      </p:sp>
    </p:spTree>
    <p:extLst>
      <p:ext uri="{BB962C8B-B14F-4D97-AF65-F5344CB8AC3E}">
        <p14:creationId xmlns:p14="http://schemas.microsoft.com/office/powerpoint/2010/main" val="32252430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44F7BA-5D63-40B0-AB69-E146A79238E7}"/>
              </a:ext>
            </a:extLst>
          </p:cNvPr>
          <p:cNvSpPr>
            <a:spLocks noGrp="1"/>
          </p:cNvSpPr>
          <p:nvPr>
            <p:ph type="title"/>
          </p:nvPr>
        </p:nvSpPr>
        <p:spPr>
          <a:xfrm>
            <a:off x="454325" y="1709739"/>
            <a:ext cx="11283350" cy="1719262"/>
          </a:xfrm>
        </p:spPr>
        <p:txBody>
          <a:bodyPr/>
          <a:lstStyle/>
          <a:p>
            <a:r>
              <a:rPr lang="en-US" dirty="0"/>
              <a:t>SBA 7(a) Loan under</a:t>
            </a:r>
            <a:br>
              <a:rPr lang="en-US" dirty="0"/>
            </a:br>
            <a:r>
              <a:rPr lang="en-US" dirty="0"/>
              <a:t>paycheck protection program</a:t>
            </a:r>
          </a:p>
        </p:txBody>
      </p:sp>
    </p:spTree>
    <p:custDataLst>
      <p:tags r:id="rId1"/>
    </p:custDataLst>
    <p:extLst>
      <p:ext uri="{BB962C8B-B14F-4D97-AF65-F5344CB8AC3E}">
        <p14:creationId xmlns:p14="http://schemas.microsoft.com/office/powerpoint/2010/main" val="2734301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349A46-9169-4626-9B70-813ADC63996F}"/>
              </a:ext>
            </a:extLst>
          </p:cNvPr>
          <p:cNvSpPr>
            <a:spLocks noGrp="1"/>
          </p:cNvSpPr>
          <p:nvPr>
            <p:ph type="title"/>
          </p:nvPr>
        </p:nvSpPr>
        <p:spPr/>
        <p:txBody>
          <a:bodyPr/>
          <a:lstStyle/>
          <a:p>
            <a:r>
              <a:rPr lang="en-US" dirty="0"/>
              <a:t>PPP Overview</a:t>
            </a:r>
          </a:p>
        </p:txBody>
      </p:sp>
      <p:sp>
        <p:nvSpPr>
          <p:cNvPr id="3" name="Content Placeholder 2">
            <a:extLst>
              <a:ext uri="{FF2B5EF4-FFF2-40B4-BE49-F238E27FC236}">
                <a16:creationId xmlns:a16="http://schemas.microsoft.com/office/drawing/2014/main" id="{319365C1-30EB-44A6-8DD3-2D18ABF5D18A}"/>
              </a:ext>
            </a:extLst>
          </p:cNvPr>
          <p:cNvSpPr>
            <a:spLocks noGrp="1"/>
          </p:cNvSpPr>
          <p:nvPr>
            <p:ph idx="1"/>
          </p:nvPr>
        </p:nvSpPr>
        <p:spPr/>
        <p:txBody>
          <a:bodyPr>
            <a:normAutofit fontScale="85000" lnSpcReduction="10000"/>
          </a:bodyPr>
          <a:lstStyle/>
          <a:p>
            <a:pPr marL="457200" indent="-457200">
              <a:buFont typeface="Wingdings" panose="05000000000000000000" pitchFamily="2" charset="2"/>
              <a:buChar char="§"/>
            </a:pPr>
            <a:r>
              <a:rPr lang="en-US" dirty="0"/>
              <a:t>Up to $349B in forgivable loans to small businesses to pay their employees during the COVID-19 crisis</a:t>
            </a:r>
          </a:p>
          <a:p>
            <a:pPr marL="457200" indent="-457200">
              <a:buFont typeface="Wingdings" panose="05000000000000000000" pitchFamily="2" charset="2"/>
              <a:buChar char="§"/>
            </a:pPr>
            <a:r>
              <a:rPr lang="en-US" dirty="0"/>
              <a:t>Loans must be obtained before June 30, 2020</a:t>
            </a:r>
          </a:p>
          <a:p>
            <a:pPr marL="1143000" lvl="1" indent="-457200"/>
            <a:r>
              <a:rPr lang="en-US" dirty="0"/>
              <a:t>Lenders need time to process the loan and there is a funding cap, but Treasury Secretary Mnuchin announced on 4/1/2020 that additional funds would be made available as necessary</a:t>
            </a:r>
          </a:p>
          <a:p>
            <a:pPr marL="457200" indent="-457200">
              <a:buFont typeface="Wingdings" panose="05000000000000000000" pitchFamily="2" charset="2"/>
              <a:buChar char="§"/>
            </a:pPr>
            <a:r>
              <a:rPr lang="en-US" dirty="0">
                <a:hlinkClick r:id="rId3"/>
              </a:rPr>
              <a:t>Applications</a:t>
            </a:r>
            <a:r>
              <a:rPr lang="en-US" dirty="0"/>
              <a:t> made to private lenders that are approved by the SBA for 7(a) loans</a:t>
            </a:r>
          </a:p>
          <a:p>
            <a:pPr marL="1143000" lvl="1" indent="-457200"/>
            <a:r>
              <a:rPr lang="en-US" dirty="0"/>
              <a:t>Will need to provide payroll documentation</a:t>
            </a:r>
          </a:p>
          <a:p>
            <a:pPr marL="1143000" lvl="1" indent="-457200"/>
            <a:r>
              <a:rPr lang="en-US" dirty="0"/>
              <a:t>Other required documentation unclear at this time</a:t>
            </a:r>
          </a:p>
          <a:p>
            <a:pPr marL="457200" indent="-457200">
              <a:buFont typeface="Wingdings" panose="05000000000000000000" pitchFamily="2" charset="2"/>
              <a:buChar char="§"/>
            </a:pPr>
            <a:r>
              <a:rPr lang="en-US" dirty="0"/>
              <a:t>Application period opens April 3, 2020 for small businesses and sole proprietorships</a:t>
            </a:r>
          </a:p>
          <a:p>
            <a:pPr marL="1143000" lvl="1" indent="-457200"/>
            <a:r>
              <a:rPr lang="en-US" dirty="0"/>
              <a:t>April 10, 2020 for independent contractors and self-employed individuals</a:t>
            </a:r>
          </a:p>
          <a:p>
            <a:pPr marL="457200" indent="-457200">
              <a:buFont typeface="Wingdings" panose="05000000000000000000" pitchFamily="2" charset="2"/>
              <a:buChar char="§"/>
            </a:pPr>
            <a:r>
              <a:rPr lang="en-US" dirty="0"/>
              <a:t>Loan terms will be identical for all applicants</a:t>
            </a:r>
          </a:p>
          <a:p>
            <a:pPr marL="1143000" lvl="1" indent="-457200"/>
            <a:endParaRPr lang="en-US" dirty="0"/>
          </a:p>
          <a:p>
            <a:endParaRPr lang="en-US" dirty="0"/>
          </a:p>
        </p:txBody>
      </p:sp>
      <p:sp>
        <p:nvSpPr>
          <p:cNvPr id="4" name="Slide Number Placeholder 3">
            <a:extLst>
              <a:ext uri="{FF2B5EF4-FFF2-40B4-BE49-F238E27FC236}">
                <a16:creationId xmlns:a16="http://schemas.microsoft.com/office/drawing/2014/main" id="{A86B3F26-F094-45B2-B43B-4CBC039B7982}"/>
              </a:ext>
            </a:extLst>
          </p:cNvPr>
          <p:cNvSpPr>
            <a:spLocks noGrp="1"/>
          </p:cNvSpPr>
          <p:nvPr>
            <p:ph type="sldNum" sz="quarter" idx="12"/>
          </p:nvPr>
        </p:nvSpPr>
        <p:spPr/>
        <p:txBody>
          <a:bodyPr/>
          <a:lstStyle/>
          <a:p>
            <a:fld id="{30B18789-35AA-4FCF-AB53-E0D941FA7268}" type="slidenum">
              <a:rPr lang="en-US" smtClean="0"/>
              <a:t>15</a:t>
            </a:fld>
            <a:endParaRPr lang="en-US" dirty="0"/>
          </a:p>
        </p:txBody>
      </p:sp>
    </p:spTree>
    <p:custDataLst>
      <p:tags r:id="rId1"/>
    </p:custDataLst>
    <p:extLst>
      <p:ext uri="{BB962C8B-B14F-4D97-AF65-F5344CB8AC3E}">
        <p14:creationId xmlns:p14="http://schemas.microsoft.com/office/powerpoint/2010/main" val="1303142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349A46-9169-4626-9B70-813ADC63996F}"/>
              </a:ext>
            </a:extLst>
          </p:cNvPr>
          <p:cNvSpPr>
            <a:spLocks noGrp="1"/>
          </p:cNvSpPr>
          <p:nvPr>
            <p:ph type="title"/>
          </p:nvPr>
        </p:nvSpPr>
        <p:spPr/>
        <p:txBody>
          <a:bodyPr/>
          <a:lstStyle/>
          <a:p>
            <a:r>
              <a:rPr lang="en-US" dirty="0"/>
              <a:t>PPP</a:t>
            </a:r>
          </a:p>
        </p:txBody>
      </p:sp>
      <p:sp>
        <p:nvSpPr>
          <p:cNvPr id="3" name="Content Placeholder 2">
            <a:extLst>
              <a:ext uri="{FF2B5EF4-FFF2-40B4-BE49-F238E27FC236}">
                <a16:creationId xmlns:a16="http://schemas.microsoft.com/office/drawing/2014/main" id="{319365C1-30EB-44A6-8DD3-2D18ABF5D18A}"/>
              </a:ext>
            </a:extLst>
          </p:cNvPr>
          <p:cNvSpPr>
            <a:spLocks noGrp="1"/>
          </p:cNvSpPr>
          <p:nvPr>
            <p:ph idx="1"/>
          </p:nvPr>
        </p:nvSpPr>
        <p:spPr/>
        <p:txBody>
          <a:bodyPr>
            <a:normAutofit/>
          </a:bodyPr>
          <a:lstStyle/>
          <a:p>
            <a:pPr marL="457200" indent="-457200">
              <a:buFont typeface="Wingdings" panose="05000000000000000000" pitchFamily="2" charset="2"/>
              <a:buChar char="§"/>
            </a:pPr>
            <a:r>
              <a:rPr lang="en-US" sz="3200" dirty="0"/>
              <a:t>Certifications of borrower made under penalties of perjury</a:t>
            </a:r>
          </a:p>
          <a:p>
            <a:pPr marL="1143000" lvl="1" indent="-457200"/>
            <a:r>
              <a:rPr lang="en-US" sz="2400" b="1" dirty="0">
                <a:solidFill>
                  <a:schemeClr val="bg2">
                    <a:lumMod val="25000"/>
                  </a:schemeClr>
                </a:solidFill>
              </a:rPr>
              <a:t>Current economic uncertainty makes the loan necessary to support your ongoing operations</a:t>
            </a:r>
          </a:p>
          <a:p>
            <a:pPr marL="1143000" lvl="1" indent="-457200"/>
            <a:r>
              <a:rPr lang="en-US" dirty="0"/>
              <a:t>F</a:t>
            </a:r>
            <a:r>
              <a:rPr lang="en-US" sz="2400" dirty="0">
                <a:solidFill>
                  <a:schemeClr val="bg2">
                    <a:lumMod val="25000"/>
                  </a:schemeClr>
                </a:solidFill>
              </a:rPr>
              <a:t>unds will be used to retain workers and maintain payroll or to make mortgage, lease, and utility payments</a:t>
            </a:r>
          </a:p>
          <a:p>
            <a:pPr marL="1143000" lvl="1" indent="-457200"/>
            <a:r>
              <a:rPr lang="en-US" sz="2400" dirty="0">
                <a:solidFill>
                  <a:schemeClr val="bg2">
                    <a:lumMod val="25000"/>
                  </a:schemeClr>
                </a:solidFill>
              </a:rPr>
              <a:t>You have not and will not receive another loan under this program</a:t>
            </a:r>
          </a:p>
          <a:p>
            <a:pPr marL="1143000" lvl="1" indent="-457200"/>
            <a:r>
              <a:rPr lang="en-US" sz="2400" dirty="0">
                <a:solidFill>
                  <a:schemeClr val="bg2">
                    <a:lumMod val="25000"/>
                  </a:schemeClr>
                </a:solidFill>
              </a:rPr>
              <a:t>To the exten</a:t>
            </a:r>
            <a:r>
              <a:rPr lang="en-US" dirty="0"/>
              <a:t>t feasible, you will purchase only American-made equipment and products</a:t>
            </a:r>
            <a:endParaRPr lang="en-US" sz="2400" dirty="0">
              <a:solidFill>
                <a:schemeClr val="bg2">
                  <a:lumMod val="25000"/>
                </a:schemeClr>
              </a:solidFill>
            </a:endParaRPr>
          </a:p>
          <a:p>
            <a:pPr marL="1143000" lvl="1" indent="-457200"/>
            <a:r>
              <a:rPr lang="en-US" sz="2400" dirty="0">
                <a:solidFill>
                  <a:schemeClr val="bg2">
                    <a:lumMod val="25000"/>
                  </a:schemeClr>
                </a:solidFill>
              </a:rPr>
              <a:t>And others . . .</a:t>
            </a:r>
            <a:endParaRPr lang="en-US" dirty="0"/>
          </a:p>
          <a:p>
            <a:pPr marL="1143000" lvl="1" indent="-457200"/>
            <a:endParaRPr lang="en-US" sz="2000" dirty="0"/>
          </a:p>
          <a:p>
            <a:endParaRPr lang="en-US" dirty="0"/>
          </a:p>
        </p:txBody>
      </p:sp>
      <p:sp>
        <p:nvSpPr>
          <p:cNvPr id="4" name="Slide Number Placeholder 3">
            <a:extLst>
              <a:ext uri="{FF2B5EF4-FFF2-40B4-BE49-F238E27FC236}">
                <a16:creationId xmlns:a16="http://schemas.microsoft.com/office/drawing/2014/main" id="{A86B3F26-F094-45B2-B43B-4CBC039B7982}"/>
              </a:ext>
            </a:extLst>
          </p:cNvPr>
          <p:cNvSpPr>
            <a:spLocks noGrp="1"/>
          </p:cNvSpPr>
          <p:nvPr>
            <p:ph type="sldNum" sz="quarter" idx="12"/>
          </p:nvPr>
        </p:nvSpPr>
        <p:spPr/>
        <p:txBody>
          <a:bodyPr/>
          <a:lstStyle/>
          <a:p>
            <a:fld id="{30B18789-35AA-4FCF-AB53-E0D941FA7268}" type="slidenum">
              <a:rPr lang="en-US" smtClean="0"/>
              <a:t>16</a:t>
            </a:fld>
            <a:endParaRPr lang="en-US" dirty="0"/>
          </a:p>
        </p:txBody>
      </p:sp>
    </p:spTree>
    <p:custDataLst>
      <p:tags r:id="rId1"/>
    </p:custDataLst>
    <p:extLst>
      <p:ext uri="{BB962C8B-B14F-4D97-AF65-F5344CB8AC3E}">
        <p14:creationId xmlns:p14="http://schemas.microsoft.com/office/powerpoint/2010/main" val="28317953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349A46-9169-4626-9B70-813ADC63996F}"/>
              </a:ext>
            </a:extLst>
          </p:cNvPr>
          <p:cNvSpPr>
            <a:spLocks noGrp="1"/>
          </p:cNvSpPr>
          <p:nvPr>
            <p:ph type="title"/>
          </p:nvPr>
        </p:nvSpPr>
        <p:spPr/>
        <p:txBody>
          <a:bodyPr/>
          <a:lstStyle/>
          <a:p>
            <a:r>
              <a:rPr lang="en-US" dirty="0"/>
              <a:t>PPP (cont’d)</a:t>
            </a:r>
          </a:p>
        </p:txBody>
      </p:sp>
      <p:sp>
        <p:nvSpPr>
          <p:cNvPr id="3" name="Content Placeholder 2">
            <a:extLst>
              <a:ext uri="{FF2B5EF4-FFF2-40B4-BE49-F238E27FC236}">
                <a16:creationId xmlns:a16="http://schemas.microsoft.com/office/drawing/2014/main" id="{319365C1-30EB-44A6-8DD3-2D18ABF5D18A}"/>
              </a:ext>
            </a:extLst>
          </p:cNvPr>
          <p:cNvSpPr>
            <a:spLocks noGrp="1"/>
          </p:cNvSpPr>
          <p:nvPr>
            <p:ph idx="1"/>
          </p:nvPr>
        </p:nvSpPr>
        <p:spPr>
          <a:xfrm>
            <a:off x="215660" y="1825625"/>
            <a:ext cx="11731924" cy="4432562"/>
          </a:xfrm>
        </p:spPr>
        <p:txBody>
          <a:bodyPr>
            <a:normAutofit fontScale="85000" lnSpcReduction="20000"/>
          </a:bodyPr>
          <a:lstStyle/>
          <a:p>
            <a:pPr marL="457200" indent="-457200">
              <a:buFont typeface="Wingdings" panose="05000000000000000000" pitchFamily="2" charset="2"/>
              <a:buChar char="§"/>
            </a:pPr>
            <a:r>
              <a:rPr lang="en-US" dirty="0"/>
              <a:t>Eligible borrowers</a:t>
            </a:r>
          </a:p>
          <a:p>
            <a:pPr marL="1143000" lvl="1" indent="-457200"/>
            <a:r>
              <a:rPr lang="en-US" dirty="0"/>
              <a:t>All businesses, including 501 (c)(3) nonprofits and veterans organizations and Tribal business concerns</a:t>
            </a:r>
          </a:p>
          <a:p>
            <a:pPr marL="1143000" lvl="1" indent="-457200"/>
            <a:r>
              <a:rPr lang="en-US" dirty="0"/>
              <a:t>Small business concerns with 500 or fewer employees (including FTEs and PTEs)</a:t>
            </a:r>
          </a:p>
          <a:p>
            <a:pPr marL="1600200" lvl="2" indent="-457200"/>
            <a:r>
              <a:rPr lang="en-US" dirty="0"/>
              <a:t>If more than 500 employees -</a:t>
            </a:r>
          </a:p>
          <a:p>
            <a:pPr marL="2057400" lvl="3" indent="-457200"/>
            <a:r>
              <a:rPr lang="en-US" dirty="0"/>
              <a:t>May qualify if it meets the SBA employee based or revenue based size standard corresponding to their “primary” industry</a:t>
            </a:r>
          </a:p>
          <a:p>
            <a:pPr marL="2514600" lvl="4" indent="-457200"/>
            <a:r>
              <a:rPr lang="en-US" dirty="0"/>
              <a:t>If they don’t meet this standard can </a:t>
            </a:r>
            <a:r>
              <a:rPr lang="en-US" u="sng" dirty="0"/>
              <a:t>still qualify if</a:t>
            </a:r>
          </a:p>
          <a:p>
            <a:pPr marL="2971800" lvl="5" indent="-457200"/>
            <a:r>
              <a:rPr lang="en-US" dirty="0"/>
              <a:t>They meet the SBA’s “alternative size standard as of March 27, 2020</a:t>
            </a:r>
          </a:p>
          <a:p>
            <a:pPr marL="3429000" lvl="6" indent="-457200"/>
            <a:r>
              <a:rPr lang="en-US" dirty="0"/>
              <a:t>Maximum tangible net worth is not more than $15MM </a:t>
            </a:r>
            <a:r>
              <a:rPr lang="en-US" u="sng" dirty="0"/>
              <a:t>AND</a:t>
            </a:r>
          </a:p>
          <a:p>
            <a:pPr marL="3429000" lvl="6" indent="-457200"/>
            <a:r>
              <a:rPr lang="en-US" dirty="0"/>
              <a:t>Average net income after federal taxes (excluding carryover NOLs) is not more than $5Mm for the last two full years</a:t>
            </a:r>
          </a:p>
          <a:p>
            <a:pPr marL="1143000" lvl="1" indent="-457200"/>
            <a:r>
              <a:rPr lang="en-US" dirty="0"/>
              <a:t>Includes sole-proprietors, independent contractors and eligible self-employed individuals</a:t>
            </a:r>
          </a:p>
          <a:p>
            <a:pPr marL="1143000" lvl="1" indent="-457200"/>
            <a:r>
              <a:rPr lang="en-US" dirty="0"/>
              <a:t>Affiliation rules apply – businesses under common control need to aggregate all entities to determine the number of employees</a:t>
            </a:r>
          </a:p>
          <a:p>
            <a:pPr marL="1600200" lvl="2" indent="-457200"/>
            <a:r>
              <a:rPr lang="en-US" dirty="0"/>
              <a:t>Waived for small business (i) in the </a:t>
            </a:r>
            <a:r>
              <a:rPr lang="en-US" dirty="0">
                <a:hlinkClick r:id="rId3"/>
              </a:rPr>
              <a:t>NAICS</a:t>
            </a:r>
            <a:r>
              <a:rPr lang="en-US" dirty="0"/>
              <a:t> code 72 (hotel and food services) and (ii) that are franchises in the SBA’s </a:t>
            </a:r>
            <a:r>
              <a:rPr lang="en-US" dirty="0">
                <a:hlinkClick r:id="rId4"/>
              </a:rPr>
              <a:t>Franchise Directory</a:t>
            </a:r>
            <a:r>
              <a:rPr lang="en-US" dirty="0"/>
              <a:t>, and (iii) that receive financial assistance from small business investment companies licensed by the SBA</a:t>
            </a:r>
          </a:p>
          <a:p>
            <a:pPr marL="457200" indent="-457200">
              <a:buFont typeface="Wingdings" panose="05000000000000000000" pitchFamily="2" charset="2"/>
              <a:buChar char="§"/>
            </a:pPr>
            <a:endParaRPr lang="en-US" dirty="0"/>
          </a:p>
          <a:p>
            <a:endParaRPr lang="en-US" dirty="0"/>
          </a:p>
        </p:txBody>
      </p:sp>
      <p:sp>
        <p:nvSpPr>
          <p:cNvPr id="4" name="Slide Number Placeholder 3">
            <a:extLst>
              <a:ext uri="{FF2B5EF4-FFF2-40B4-BE49-F238E27FC236}">
                <a16:creationId xmlns:a16="http://schemas.microsoft.com/office/drawing/2014/main" id="{A86B3F26-F094-45B2-B43B-4CBC039B7982}"/>
              </a:ext>
            </a:extLst>
          </p:cNvPr>
          <p:cNvSpPr>
            <a:spLocks noGrp="1"/>
          </p:cNvSpPr>
          <p:nvPr>
            <p:ph type="sldNum" sz="quarter" idx="12"/>
          </p:nvPr>
        </p:nvSpPr>
        <p:spPr/>
        <p:txBody>
          <a:bodyPr/>
          <a:lstStyle/>
          <a:p>
            <a:fld id="{30B18789-35AA-4FCF-AB53-E0D941FA7268}" type="slidenum">
              <a:rPr lang="en-US" smtClean="0"/>
              <a:t>17</a:t>
            </a:fld>
            <a:endParaRPr lang="en-US" dirty="0"/>
          </a:p>
        </p:txBody>
      </p:sp>
    </p:spTree>
    <p:custDataLst>
      <p:tags r:id="rId1"/>
    </p:custDataLst>
    <p:extLst>
      <p:ext uri="{BB962C8B-B14F-4D97-AF65-F5344CB8AC3E}">
        <p14:creationId xmlns:p14="http://schemas.microsoft.com/office/powerpoint/2010/main" val="23054775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C94ADF-8A82-47AE-8983-750FD1B84D3C}"/>
              </a:ext>
            </a:extLst>
          </p:cNvPr>
          <p:cNvSpPr>
            <a:spLocks noGrp="1"/>
          </p:cNvSpPr>
          <p:nvPr>
            <p:ph type="title"/>
          </p:nvPr>
        </p:nvSpPr>
        <p:spPr/>
        <p:txBody>
          <a:bodyPr/>
          <a:lstStyle/>
          <a:p>
            <a:r>
              <a:rPr lang="en-US" dirty="0"/>
              <a:t>PPP (cont’d)</a:t>
            </a:r>
          </a:p>
        </p:txBody>
      </p:sp>
      <p:sp>
        <p:nvSpPr>
          <p:cNvPr id="3" name="Content Placeholder 2">
            <a:extLst>
              <a:ext uri="{FF2B5EF4-FFF2-40B4-BE49-F238E27FC236}">
                <a16:creationId xmlns:a16="http://schemas.microsoft.com/office/drawing/2014/main" id="{647C9EE7-46BE-48B5-AF2B-1E34EE1346B5}"/>
              </a:ext>
            </a:extLst>
          </p:cNvPr>
          <p:cNvSpPr>
            <a:spLocks noGrp="1"/>
          </p:cNvSpPr>
          <p:nvPr>
            <p:ph idx="1"/>
          </p:nvPr>
        </p:nvSpPr>
        <p:spPr/>
        <p:txBody>
          <a:bodyPr/>
          <a:lstStyle/>
          <a:p>
            <a:pPr marL="457200" indent="-457200">
              <a:buFont typeface="Wingdings" panose="05000000000000000000" pitchFamily="2" charset="2"/>
              <a:buChar char="§"/>
            </a:pPr>
            <a:r>
              <a:rPr lang="en-US" dirty="0"/>
              <a:t>Ineligible borrowers</a:t>
            </a:r>
          </a:p>
          <a:p>
            <a:pPr marL="1143000" lvl="1" indent="-457200"/>
            <a:r>
              <a:rPr lang="en-US" dirty="0"/>
              <a:t>Businesses engaged in any activity illegal under federal, state or local law</a:t>
            </a:r>
          </a:p>
          <a:p>
            <a:pPr marL="1143000" lvl="1" indent="-457200"/>
            <a:r>
              <a:rPr lang="en-US" dirty="0"/>
              <a:t>You are a household employer (you employ nannies, housekeepers)</a:t>
            </a:r>
          </a:p>
          <a:p>
            <a:pPr marL="1143000" lvl="1" indent="-457200"/>
            <a:r>
              <a:rPr lang="en-US" dirty="0"/>
              <a:t>An owner of 20% or more of the equity who is incarcerated, on probation or parole</a:t>
            </a:r>
          </a:p>
          <a:p>
            <a:pPr marL="1143000" lvl="1" indent="-457200"/>
            <a:r>
              <a:rPr lang="en-US" dirty="0"/>
              <a:t>Delinquent on any loan from SBA in past 7 years</a:t>
            </a:r>
          </a:p>
        </p:txBody>
      </p:sp>
      <p:sp>
        <p:nvSpPr>
          <p:cNvPr id="4" name="Slide Number Placeholder 3">
            <a:extLst>
              <a:ext uri="{FF2B5EF4-FFF2-40B4-BE49-F238E27FC236}">
                <a16:creationId xmlns:a16="http://schemas.microsoft.com/office/drawing/2014/main" id="{559F3D19-5513-4155-8A33-D118138A8D1F}"/>
              </a:ext>
            </a:extLst>
          </p:cNvPr>
          <p:cNvSpPr>
            <a:spLocks noGrp="1"/>
          </p:cNvSpPr>
          <p:nvPr>
            <p:ph type="sldNum" sz="quarter" idx="12"/>
          </p:nvPr>
        </p:nvSpPr>
        <p:spPr/>
        <p:txBody>
          <a:bodyPr/>
          <a:lstStyle/>
          <a:p>
            <a:fld id="{30B18789-35AA-4FCF-AB53-E0D941FA7268}" type="slidenum">
              <a:rPr lang="en-US" smtClean="0"/>
              <a:t>18</a:t>
            </a:fld>
            <a:endParaRPr lang="en-US" dirty="0"/>
          </a:p>
        </p:txBody>
      </p:sp>
    </p:spTree>
    <p:extLst>
      <p:ext uri="{BB962C8B-B14F-4D97-AF65-F5344CB8AC3E}">
        <p14:creationId xmlns:p14="http://schemas.microsoft.com/office/powerpoint/2010/main" val="35761570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349A46-9169-4626-9B70-813ADC63996F}"/>
              </a:ext>
            </a:extLst>
          </p:cNvPr>
          <p:cNvSpPr>
            <a:spLocks noGrp="1"/>
          </p:cNvSpPr>
          <p:nvPr>
            <p:ph type="title"/>
          </p:nvPr>
        </p:nvSpPr>
        <p:spPr/>
        <p:txBody>
          <a:bodyPr/>
          <a:lstStyle/>
          <a:p>
            <a:r>
              <a:rPr lang="en-US" dirty="0"/>
              <a:t>PPP (cont’d)</a:t>
            </a:r>
          </a:p>
        </p:txBody>
      </p:sp>
      <p:sp>
        <p:nvSpPr>
          <p:cNvPr id="3" name="Content Placeholder 2">
            <a:extLst>
              <a:ext uri="{FF2B5EF4-FFF2-40B4-BE49-F238E27FC236}">
                <a16:creationId xmlns:a16="http://schemas.microsoft.com/office/drawing/2014/main" id="{319365C1-30EB-44A6-8DD3-2D18ABF5D18A}"/>
              </a:ext>
            </a:extLst>
          </p:cNvPr>
          <p:cNvSpPr>
            <a:spLocks noGrp="1"/>
          </p:cNvSpPr>
          <p:nvPr>
            <p:ph idx="1"/>
          </p:nvPr>
        </p:nvSpPr>
        <p:spPr/>
        <p:txBody>
          <a:bodyPr>
            <a:normAutofit/>
          </a:bodyPr>
          <a:lstStyle/>
          <a:p>
            <a:pPr marL="457200" indent="-457200">
              <a:buFont typeface="Wingdings" panose="05000000000000000000" pitchFamily="2" charset="2"/>
              <a:buChar char="§"/>
            </a:pPr>
            <a:r>
              <a:rPr lang="en-US" sz="2000" dirty="0"/>
              <a:t>Payroll Costs </a:t>
            </a:r>
          </a:p>
          <a:p>
            <a:pPr marL="1143000" lvl="1" indent="-457200"/>
            <a:r>
              <a:rPr lang="en-US" sz="1800" dirty="0">
                <a:solidFill>
                  <a:schemeClr val="bg1">
                    <a:lumMod val="10000"/>
                  </a:schemeClr>
                </a:solidFill>
              </a:rPr>
              <a:t>Employee (covers compensation up to $100,000 annually)</a:t>
            </a:r>
            <a:r>
              <a:rPr lang="en-US" sz="1800" b="1" dirty="0">
                <a:solidFill>
                  <a:schemeClr val="bg1">
                    <a:lumMod val="10000"/>
                  </a:schemeClr>
                </a:solidFill>
              </a:rPr>
              <a:t> </a:t>
            </a:r>
          </a:p>
          <a:p>
            <a:pPr marL="1600200" lvl="2" indent="-457200">
              <a:buFont typeface="Wingdings" panose="05000000000000000000" pitchFamily="2" charset="2"/>
              <a:buChar char="§"/>
            </a:pPr>
            <a:r>
              <a:rPr lang="en-US" sz="1600" dirty="0">
                <a:solidFill>
                  <a:schemeClr val="tx1"/>
                </a:solidFill>
              </a:rPr>
              <a:t>Wages, salary, commissions, or tips (up to cap of $100K/year/person)</a:t>
            </a:r>
          </a:p>
          <a:p>
            <a:pPr marL="1600200" lvl="2" indent="-457200">
              <a:buFont typeface="Wingdings" panose="05000000000000000000" pitchFamily="2" charset="2"/>
              <a:buChar char="§"/>
            </a:pPr>
            <a:r>
              <a:rPr lang="en-US" sz="1600" dirty="0">
                <a:solidFill>
                  <a:schemeClr val="tx1"/>
                </a:solidFill>
              </a:rPr>
              <a:t>Vacation, parental, family, medical, or sick leave</a:t>
            </a:r>
          </a:p>
          <a:p>
            <a:pPr marL="1600200" lvl="2" indent="-457200">
              <a:buFont typeface="Wingdings" panose="05000000000000000000" pitchFamily="2" charset="2"/>
              <a:buChar char="§"/>
            </a:pPr>
            <a:r>
              <a:rPr lang="en-US" sz="1600" dirty="0">
                <a:solidFill>
                  <a:schemeClr val="tx1"/>
                </a:solidFill>
              </a:rPr>
              <a:t>Dismissal or separation payments</a:t>
            </a:r>
          </a:p>
          <a:p>
            <a:pPr marL="1600200" lvl="2" indent="-457200">
              <a:buFont typeface="Wingdings" panose="05000000000000000000" pitchFamily="2" charset="2"/>
              <a:buChar char="§"/>
            </a:pPr>
            <a:r>
              <a:rPr lang="en-US" sz="1600" dirty="0">
                <a:solidFill>
                  <a:schemeClr val="tx1"/>
                </a:solidFill>
              </a:rPr>
              <a:t>Payments for group health care benefits, including insurance premiums</a:t>
            </a:r>
          </a:p>
          <a:p>
            <a:pPr marL="1600200" lvl="2" indent="-457200">
              <a:buFont typeface="Wingdings" panose="05000000000000000000" pitchFamily="2" charset="2"/>
              <a:buChar char="§"/>
            </a:pPr>
            <a:r>
              <a:rPr lang="en-US" sz="1600" dirty="0">
                <a:solidFill>
                  <a:schemeClr val="tx1"/>
                </a:solidFill>
              </a:rPr>
              <a:t>Retirement benefits</a:t>
            </a:r>
          </a:p>
          <a:p>
            <a:pPr marL="1600200" lvl="2" indent="-457200">
              <a:buFont typeface="Wingdings" panose="05000000000000000000" pitchFamily="2" charset="2"/>
              <a:buChar char="§"/>
            </a:pPr>
            <a:r>
              <a:rPr lang="en-US" sz="1600" dirty="0">
                <a:solidFill>
                  <a:schemeClr val="tx1"/>
                </a:solidFill>
              </a:rPr>
              <a:t>Employer state or local taxes on compensation</a:t>
            </a:r>
          </a:p>
          <a:p>
            <a:pPr marL="1600200" lvl="2" indent="-457200">
              <a:buFont typeface="Wingdings" panose="05000000000000000000" pitchFamily="2" charset="2"/>
              <a:buChar char="§"/>
            </a:pPr>
            <a:r>
              <a:rPr lang="en-US" sz="1600" b="1" dirty="0">
                <a:solidFill>
                  <a:schemeClr val="tx1"/>
                </a:solidFill>
              </a:rPr>
              <a:t>DOES NOT INCLUDE INDEPENDENT CONTRACTORS</a:t>
            </a:r>
          </a:p>
          <a:p>
            <a:pPr marL="1143000" lvl="1" indent="-457200"/>
            <a:r>
              <a:rPr lang="en-US" sz="1800" dirty="0"/>
              <a:t>Sole proprietor or independent contractor (up to $100,000 annually)</a:t>
            </a:r>
          </a:p>
          <a:p>
            <a:pPr marL="1600200" lvl="2" indent="-457200">
              <a:buFont typeface="Wingdings" panose="05000000000000000000" pitchFamily="2" charset="2"/>
              <a:buChar char="§"/>
            </a:pPr>
            <a:r>
              <a:rPr lang="en-US" sz="1600" dirty="0">
                <a:solidFill>
                  <a:schemeClr val="tx1"/>
                </a:solidFill>
              </a:rPr>
              <a:t>Wage; commission; income; net earnings from self-employment </a:t>
            </a:r>
          </a:p>
          <a:p>
            <a:pPr marL="1143000" lvl="1" indent="-457200"/>
            <a:r>
              <a:rPr lang="en-US" sz="1800" dirty="0"/>
              <a:t>Excludes (i) employer’s share of Federal employment taxes and federal income tax withholding, (ii) compensation to an employee whose principal place of residence is outside the United States, and (iii) qualified sick leave and family leave under the Families First Coronavirus Response Act</a:t>
            </a:r>
          </a:p>
          <a:p>
            <a:pPr marL="457200" indent="-457200"/>
            <a:endParaRPr lang="en-US" dirty="0"/>
          </a:p>
          <a:p>
            <a:pPr marL="1143000" lvl="1" indent="-457200"/>
            <a:endParaRPr lang="en-US" dirty="0"/>
          </a:p>
          <a:p>
            <a:endParaRPr lang="en-US" dirty="0"/>
          </a:p>
        </p:txBody>
      </p:sp>
      <p:sp>
        <p:nvSpPr>
          <p:cNvPr id="4" name="Slide Number Placeholder 3">
            <a:extLst>
              <a:ext uri="{FF2B5EF4-FFF2-40B4-BE49-F238E27FC236}">
                <a16:creationId xmlns:a16="http://schemas.microsoft.com/office/drawing/2014/main" id="{A86B3F26-F094-45B2-B43B-4CBC039B7982}"/>
              </a:ext>
            </a:extLst>
          </p:cNvPr>
          <p:cNvSpPr>
            <a:spLocks noGrp="1"/>
          </p:cNvSpPr>
          <p:nvPr>
            <p:ph type="sldNum" sz="quarter" idx="12"/>
          </p:nvPr>
        </p:nvSpPr>
        <p:spPr/>
        <p:txBody>
          <a:bodyPr/>
          <a:lstStyle/>
          <a:p>
            <a:fld id="{30B18789-35AA-4FCF-AB53-E0D941FA7268}" type="slidenum">
              <a:rPr lang="en-US" smtClean="0"/>
              <a:t>19</a:t>
            </a:fld>
            <a:endParaRPr lang="en-US" dirty="0"/>
          </a:p>
        </p:txBody>
      </p:sp>
    </p:spTree>
    <p:custDataLst>
      <p:tags r:id="rId1"/>
    </p:custDataLst>
    <p:extLst>
      <p:ext uri="{BB962C8B-B14F-4D97-AF65-F5344CB8AC3E}">
        <p14:creationId xmlns:p14="http://schemas.microsoft.com/office/powerpoint/2010/main" val="10326547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E5167141-A385-41DE-AB4F-8E20E01CA8BF}"/>
              </a:ext>
            </a:extLst>
          </p:cNvPr>
          <p:cNvSpPr>
            <a:spLocks noGrp="1"/>
          </p:cNvSpPr>
          <p:nvPr>
            <p:ph type="title"/>
          </p:nvPr>
        </p:nvSpPr>
        <p:spPr>
          <a:xfrm>
            <a:off x="642995" y="4828668"/>
            <a:ext cx="10906008" cy="1115415"/>
          </a:xfrm>
        </p:spPr>
        <p:txBody>
          <a:bodyPr vert="horz" lIns="91440" tIns="45720" rIns="91440" bIns="45720" rtlCol="0" anchor="b">
            <a:normAutofit/>
          </a:bodyPr>
          <a:lstStyle/>
          <a:p>
            <a:r>
              <a:rPr lang="en-US" sz="6000" dirty="0"/>
              <a:t>Presenters</a:t>
            </a:r>
          </a:p>
        </p:txBody>
      </p:sp>
      <p:sp>
        <p:nvSpPr>
          <p:cNvPr id="16" name="TextBox 15">
            <a:extLst>
              <a:ext uri="{FF2B5EF4-FFF2-40B4-BE49-F238E27FC236}">
                <a16:creationId xmlns:a16="http://schemas.microsoft.com/office/drawing/2014/main" id="{018E31DA-7CC8-4FC2-95AA-FE71CD6C7A35}"/>
              </a:ext>
            </a:extLst>
          </p:cNvPr>
          <p:cNvSpPr txBox="1"/>
          <p:nvPr/>
        </p:nvSpPr>
        <p:spPr>
          <a:xfrm>
            <a:off x="2335626" y="3915382"/>
            <a:ext cx="2685706" cy="830997"/>
          </a:xfrm>
          <a:prstGeom prst="rect">
            <a:avLst/>
          </a:prstGeom>
          <a:noFill/>
        </p:spPr>
        <p:txBody>
          <a:bodyPr wrap="square" rtlCol="0">
            <a:spAutoFit/>
          </a:bodyPr>
          <a:lstStyle/>
          <a:p>
            <a:pPr algn="ctr"/>
            <a:r>
              <a:rPr lang="en-US" sz="1600" b="1" dirty="0"/>
              <a:t>Domenic Segalla</a:t>
            </a:r>
            <a:endParaRPr lang="en-US" sz="1600" dirty="0"/>
          </a:p>
          <a:p>
            <a:pPr algn="ctr"/>
            <a:r>
              <a:rPr lang="en-US" sz="1600" dirty="0"/>
              <a:t>Principal, Team Leader, Healthcare Advisory </a:t>
            </a:r>
          </a:p>
        </p:txBody>
      </p:sp>
      <p:sp>
        <p:nvSpPr>
          <p:cNvPr id="23" name="TextBox 22">
            <a:extLst>
              <a:ext uri="{FF2B5EF4-FFF2-40B4-BE49-F238E27FC236}">
                <a16:creationId xmlns:a16="http://schemas.microsoft.com/office/drawing/2014/main" id="{8959B738-7240-49FF-BB4A-783128063B54}"/>
              </a:ext>
            </a:extLst>
          </p:cNvPr>
          <p:cNvSpPr txBox="1"/>
          <p:nvPr/>
        </p:nvSpPr>
        <p:spPr>
          <a:xfrm>
            <a:off x="6904341" y="3914004"/>
            <a:ext cx="2866323" cy="830997"/>
          </a:xfrm>
          <a:prstGeom prst="rect">
            <a:avLst/>
          </a:prstGeom>
          <a:noFill/>
        </p:spPr>
        <p:txBody>
          <a:bodyPr wrap="square" rtlCol="0">
            <a:spAutoFit/>
          </a:bodyPr>
          <a:lstStyle/>
          <a:p>
            <a:pPr algn="ctr"/>
            <a:r>
              <a:rPr lang="en-US" sz="1600" b="1" dirty="0"/>
              <a:t>Stephanie Maresca</a:t>
            </a:r>
            <a:r>
              <a:rPr lang="en-US" sz="1600" dirty="0"/>
              <a:t>, CPA </a:t>
            </a:r>
          </a:p>
          <a:p>
            <a:pPr algn="ctr"/>
            <a:r>
              <a:rPr lang="en-US" sz="1600" dirty="0"/>
              <a:t>Senior Manager, </a:t>
            </a:r>
          </a:p>
          <a:p>
            <a:pPr algn="ctr"/>
            <a:r>
              <a:rPr lang="en-US" sz="1600" dirty="0"/>
              <a:t>Healthcare Services</a:t>
            </a:r>
          </a:p>
        </p:txBody>
      </p:sp>
      <p:pic>
        <p:nvPicPr>
          <p:cNvPr id="4" name="Picture 3">
            <a:extLst>
              <a:ext uri="{FF2B5EF4-FFF2-40B4-BE49-F238E27FC236}">
                <a16:creationId xmlns:a16="http://schemas.microsoft.com/office/drawing/2014/main" id="{BA214524-EF1D-47F3-BAC2-A56970182B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94036" y="913917"/>
            <a:ext cx="1968885" cy="2954049"/>
          </a:xfrm>
          <a:prstGeom prst="rect">
            <a:avLst/>
          </a:prstGeom>
        </p:spPr>
      </p:pic>
      <p:pic>
        <p:nvPicPr>
          <p:cNvPr id="8" name="Picture 7">
            <a:extLst>
              <a:ext uri="{FF2B5EF4-FFF2-40B4-BE49-F238E27FC236}">
                <a16:creationId xmlns:a16="http://schemas.microsoft.com/office/drawing/2014/main" id="{AC421C2F-C234-4476-925F-2AE225E2D1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80505" y="913917"/>
            <a:ext cx="1968885" cy="2954049"/>
          </a:xfrm>
          <a:prstGeom prst="rect">
            <a:avLst/>
          </a:prstGeom>
        </p:spPr>
      </p:pic>
      <p:sp>
        <p:nvSpPr>
          <p:cNvPr id="5" name="Slide Number Placeholder 4">
            <a:extLst>
              <a:ext uri="{FF2B5EF4-FFF2-40B4-BE49-F238E27FC236}">
                <a16:creationId xmlns:a16="http://schemas.microsoft.com/office/drawing/2014/main" id="{602310C6-E894-49D7-93F9-378D110F5B9A}"/>
              </a:ext>
            </a:extLst>
          </p:cNvPr>
          <p:cNvSpPr>
            <a:spLocks noGrp="1"/>
          </p:cNvSpPr>
          <p:nvPr>
            <p:ph type="sldNum" sz="quarter" idx="12"/>
          </p:nvPr>
        </p:nvSpPr>
        <p:spPr>
          <a:xfrm>
            <a:off x="10088921" y="6361698"/>
            <a:ext cx="629727" cy="365125"/>
          </a:xfrm>
        </p:spPr>
        <p:txBody>
          <a:bodyPr/>
          <a:lstStyle/>
          <a:p>
            <a:fld id="{30B18789-35AA-4FCF-AB53-E0D941FA7268}" type="slidenum">
              <a:rPr lang="en-US" smtClean="0"/>
              <a:t>2</a:t>
            </a:fld>
            <a:endParaRPr lang="en-US" dirty="0"/>
          </a:p>
        </p:txBody>
      </p:sp>
    </p:spTree>
    <p:extLst>
      <p:ext uri="{BB962C8B-B14F-4D97-AF65-F5344CB8AC3E}">
        <p14:creationId xmlns:p14="http://schemas.microsoft.com/office/powerpoint/2010/main" val="26215245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349A46-9169-4626-9B70-813ADC63996F}"/>
              </a:ext>
            </a:extLst>
          </p:cNvPr>
          <p:cNvSpPr>
            <a:spLocks noGrp="1"/>
          </p:cNvSpPr>
          <p:nvPr>
            <p:ph type="title"/>
          </p:nvPr>
        </p:nvSpPr>
        <p:spPr/>
        <p:txBody>
          <a:bodyPr/>
          <a:lstStyle/>
          <a:p>
            <a:r>
              <a:rPr lang="en-US" dirty="0"/>
              <a:t>PPP (cont’d)</a:t>
            </a:r>
          </a:p>
        </p:txBody>
      </p:sp>
      <p:sp>
        <p:nvSpPr>
          <p:cNvPr id="3" name="Content Placeholder 2">
            <a:extLst>
              <a:ext uri="{FF2B5EF4-FFF2-40B4-BE49-F238E27FC236}">
                <a16:creationId xmlns:a16="http://schemas.microsoft.com/office/drawing/2014/main" id="{319365C1-30EB-44A6-8DD3-2D18ABF5D18A}"/>
              </a:ext>
            </a:extLst>
          </p:cNvPr>
          <p:cNvSpPr>
            <a:spLocks noGrp="1"/>
          </p:cNvSpPr>
          <p:nvPr>
            <p:ph idx="1"/>
          </p:nvPr>
        </p:nvSpPr>
        <p:spPr/>
        <p:txBody>
          <a:bodyPr>
            <a:normAutofit/>
          </a:bodyPr>
          <a:lstStyle/>
          <a:p>
            <a:pPr marL="457200" indent="-457200">
              <a:buFont typeface="Wingdings" panose="05000000000000000000" pitchFamily="2" charset="2"/>
              <a:buChar char="§"/>
            </a:pPr>
            <a:r>
              <a:rPr lang="en-US" sz="2400" dirty="0"/>
              <a:t>Maximum Loan amount (capped at $10,000,000)</a:t>
            </a:r>
          </a:p>
          <a:p>
            <a:pPr lvl="1"/>
            <a:r>
              <a:rPr lang="en-US" dirty="0"/>
              <a:t>2.5 times the average </a:t>
            </a:r>
            <a:r>
              <a:rPr lang="en-US" b="1" dirty="0"/>
              <a:t>monthly</a:t>
            </a:r>
            <a:r>
              <a:rPr lang="en-US" dirty="0"/>
              <a:t> payroll costs incurred during the last 12 months before the date on which the loan is made </a:t>
            </a:r>
            <a:r>
              <a:rPr lang="en-US" b="1" dirty="0"/>
              <a:t>PLUS</a:t>
            </a:r>
          </a:p>
          <a:p>
            <a:pPr lvl="1"/>
            <a:r>
              <a:rPr lang="en-US" dirty="0"/>
              <a:t>Outstanding amount of loans under 7(b)(2) that were made during January 31, 2020 and April 3, 2020 less the amount of any “advance” under the EIDL Covid-19 loan (because it does not have to be repaid) </a:t>
            </a:r>
          </a:p>
          <a:p>
            <a:endParaRPr lang="en-US" dirty="0"/>
          </a:p>
        </p:txBody>
      </p:sp>
      <p:sp>
        <p:nvSpPr>
          <p:cNvPr id="4" name="Slide Number Placeholder 3">
            <a:extLst>
              <a:ext uri="{FF2B5EF4-FFF2-40B4-BE49-F238E27FC236}">
                <a16:creationId xmlns:a16="http://schemas.microsoft.com/office/drawing/2014/main" id="{A86B3F26-F094-45B2-B43B-4CBC039B7982}"/>
              </a:ext>
            </a:extLst>
          </p:cNvPr>
          <p:cNvSpPr>
            <a:spLocks noGrp="1"/>
          </p:cNvSpPr>
          <p:nvPr>
            <p:ph type="sldNum" sz="quarter" idx="12"/>
          </p:nvPr>
        </p:nvSpPr>
        <p:spPr/>
        <p:txBody>
          <a:bodyPr/>
          <a:lstStyle/>
          <a:p>
            <a:fld id="{30B18789-35AA-4FCF-AB53-E0D941FA7268}" type="slidenum">
              <a:rPr lang="en-US" smtClean="0"/>
              <a:t>20</a:t>
            </a:fld>
            <a:endParaRPr lang="en-US" dirty="0"/>
          </a:p>
        </p:txBody>
      </p:sp>
    </p:spTree>
    <p:custDataLst>
      <p:tags r:id="rId1"/>
    </p:custDataLst>
    <p:extLst>
      <p:ext uri="{BB962C8B-B14F-4D97-AF65-F5344CB8AC3E}">
        <p14:creationId xmlns:p14="http://schemas.microsoft.com/office/powerpoint/2010/main" val="19014171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349A46-9169-4626-9B70-813ADC63996F}"/>
              </a:ext>
            </a:extLst>
          </p:cNvPr>
          <p:cNvSpPr>
            <a:spLocks noGrp="1"/>
          </p:cNvSpPr>
          <p:nvPr>
            <p:ph type="title"/>
          </p:nvPr>
        </p:nvSpPr>
        <p:spPr/>
        <p:txBody>
          <a:bodyPr/>
          <a:lstStyle/>
          <a:p>
            <a:r>
              <a:rPr lang="en-US" dirty="0"/>
              <a:t>PPP (cont’d)</a:t>
            </a:r>
          </a:p>
        </p:txBody>
      </p:sp>
      <p:sp>
        <p:nvSpPr>
          <p:cNvPr id="3" name="Content Placeholder 2">
            <a:extLst>
              <a:ext uri="{FF2B5EF4-FFF2-40B4-BE49-F238E27FC236}">
                <a16:creationId xmlns:a16="http://schemas.microsoft.com/office/drawing/2014/main" id="{319365C1-30EB-44A6-8DD3-2D18ABF5D18A}"/>
              </a:ext>
            </a:extLst>
          </p:cNvPr>
          <p:cNvSpPr>
            <a:spLocks noGrp="1"/>
          </p:cNvSpPr>
          <p:nvPr>
            <p:ph idx="1"/>
          </p:nvPr>
        </p:nvSpPr>
        <p:spPr/>
        <p:txBody>
          <a:bodyPr>
            <a:normAutofit fontScale="92500" lnSpcReduction="20000"/>
          </a:bodyPr>
          <a:lstStyle/>
          <a:p>
            <a:pPr marL="457200" indent="-457200">
              <a:buFont typeface="Wingdings" panose="05000000000000000000" pitchFamily="2" charset="2"/>
              <a:buChar char="§"/>
            </a:pPr>
            <a:r>
              <a:rPr lang="en-US" sz="3200" dirty="0"/>
              <a:t>Loan Terms</a:t>
            </a:r>
          </a:p>
          <a:p>
            <a:pPr marL="1143000" lvl="1" indent="-457200"/>
            <a:r>
              <a:rPr lang="en-US" sz="2000" dirty="0"/>
              <a:t>One loan per person</a:t>
            </a:r>
          </a:p>
          <a:p>
            <a:pPr marL="1143000" lvl="1" indent="-457200"/>
            <a:r>
              <a:rPr lang="en-US" sz="2000" dirty="0"/>
              <a:t>In general, the maximum loan amount is the lesser of:</a:t>
            </a:r>
          </a:p>
          <a:p>
            <a:pPr marL="1600200" lvl="2" indent="-457200"/>
            <a:r>
              <a:rPr lang="en-US" sz="1600" dirty="0"/>
              <a:t>$10,000,000, or </a:t>
            </a:r>
          </a:p>
          <a:p>
            <a:pPr marL="1600200" lvl="2" indent="-457200"/>
            <a:r>
              <a:rPr lang="en-US" sz="1600" dirty="0"/>
              <a:t>250% of the average monthly payroll costs incurred during the 1 year period before the date on which the loan is made</a:t>
            </a:r>
          </a:p>
          <a:p>
            <a:pPr marL="1143000" lvl="1" indent="-457200"/>
            <a:r>
              <a:rPr lang="en-US" sz="2000" dirty="0"/>
              <a:t>Not clear whether banks will use monthly average during 2019, or 12-month rolling average</a:t>
            </a:r>
          </a:p>
          <a:p>
            <a:pPr marL="1143000" lvl="1" indent="-457200"/>
            <a:r>
              <a:rPr lang="en-US" sz="2000" dirty="0"/>
              <a:t>Lender will calculate the amount of the loan – review calculations</a:t>
            </a:r>
          </a:p>
          <a:p>
            <a:pPr marL="1143000" lvl="1" indent="-457200"/>
            <a:r>
              <a:rPr lang="en-US" sz="2000" dirty="0"/>
              <a:t>No need to prove credit is unavailable elsewhere (</a:t>
            </a:r>
            <a:r>
              <a:rPr lang="en-US" sz="2000" i="1" dirty="0"/>
              <a:t>i.e</a:t>
            </a:r>
            <a:r>
              <a:rPr lang="en-US" sz="2000" dirty="0"/>
              <a:t>., waiver of Credit Elsewhere requirement)</a:t>
            </a:r>
          </a:p>
          <a:p>
            <a:pPr marL="1143000" lvl="1" indent="-457200"/>
            <a:r>
              <a:rPr lang="en-US" sz="2000" dirty="0"/>
              <a:t>Interest rate to 1% (based on Interim Final Rule released 4/2/20)</a:t>
            </a:r>
          </a:p>
          <a:p>
            <a:pPr marL="1143000" lvl="1" indent="-457200"/>
            <a:r>
              <a:rPr lang="en-US" sz="2000" dirty="0"/>
              <a:t>Term 2 years from date borrower applies for loan forgiveness</a:t>
            </a:r>
          </a:p>
          <a:p>
            <a:pPr marL="1143000" lvl="1" indent="-457200"/>
            <a:r>
              <a:rPr lang="en-US" sz="2000" dirty="0"/>
              <a:t>No collateral required – loan is 100% guaranteed by the SBA</a:t>
            </a:r>
          </a:p>
          <a:p>
            <a:pPr marL="1143000" lvl="1" indent="-457200"/>
            <a:r>
              <a:rPr lang="en-US" sz="2000" dirty="0"/>
              <a:t>No personal guarantee required</a:t>
            </a:r>
          </a:p>
          <a:p>
            <a:pPr marL="1143000" lvl="1" indent="-457200"/>
            <a:r>
              <a:rPr lang="en-US" sz="2000" dirty="0"/>
              <a:t>No prepayment penalties or fees</a:t>
            </a:r>
          </a:p>
          <a:p>
            <a:pPr marL="1143000" lvl="1" indent="-457200"/>
            <a:r>
              <a:rPr lang="en-US" sz="2000" dirty="0"/>
              <a:t>Deferral for 6 months following the date of the loan; interest will accrue from date of loan</a:t>
            </a:r>
          </a:p>
          <a:p>
            <a:pPr marL="1143000" lvl="1" indent="-457200"/>
            <a:r>
              <a:rPr lang="en-US" sz="2000" dirty="0"/>
              <a:t>Borrower can obtain EIDL after 1/31/20 and until 4/3/20 is obtained if used for a purpose other than payroll costs </a:t>
            </a:r>
          </a:p>
          <a:p>
            <a:pPr marL="1143000" lvl="1" indent="-457200"/>
            <a:endParaRPr lang="en-US" sz="2000" dirty="0"/>
          </a:p>
          <a:p>
            <a:pPr marL="1143000" lvl="1" indent="-457200"/>
            <a:endParaRPr lang="en-US" sz="2000" dirty="0"/>
          </a:p>
          <a:p>
            <a:pPr marL="1143000" lvl="1" indent="-457200"/>
            <a:endParaRPr lang="en-US" sz="2000" dirty="0"/>
          </a:p>
          <a:p>
            <a:endParaRPr lang="en-US" dirty="0"/>
          </a:p>
        </p:txBody>
      </p:sp>
      <p:sp>
        <p:nvSpPr>
          <p:cNvPr id="4" name="Slide Number Placeholder 3">
            <a:extLst>
              <a:ext uri="{FF2B5EF4-FFF2-40B4-BE49-F238E27FC236}">
                <a16:creationId xmlns:a16="http://schemas.microsoft.com/office/drawing/2014/main" id="{A86B3F26-F094-45B2-B43B-4CBC039B7982}"/>
              </a:ext>
            </a:extLst>
          </p:cNvPr>
          <p:cNvSpPr>
            <a:spLocks noGrp="1"/>
          </p:cNvSpPr>
          <p:nvPr>
            <p:ph type="sldNum" sz="quarter" idx="12"/>
          </p:nvPr>
        </p:nvSpPr>
        <p:spPr/>
        <p:txBody>
          <a:bodyPr/>
          <a:lstStyle/>
          <a:p>
            <a:fld id="{30B18789-35AA-4FCF-AB53-E0D941FA7268}" type="slidenum">
              <a:rPr lang="en-US" smtClean="0"/>
              <a:t>21</a:t>
            </a:fld>
            <a:endParaRPr lang="en-US" dirty="0"/>
          </a:p>
        </p:txBody>
      </p:sp>
    </p:spTree>
    <p:custDataLst>
      <p:tags r:id="rId1"/>
    </p:custDataLst>
    <p:extLst>
      <p:ext uri="{BB962C8B-B14F-4D97-AF65-F5344CB8AC3E}">
        <p14:creationId xmlns:p14="http://schemas.microsoft.com/office/powerpoint/2010/main" val="8575342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349A46-9169-4626-9B70-813ADC63996F}"/>
              </a:ext>
            </a:extLst>
          </p:cNvPr>
          <p:cNvSpPr>
            <a:spLocks noGrp="1"/>
          </p:cNvSpPr>
          <p:nvPr>
            <p:ph type="title"/>
          </p:nvPr>
        </p:nvSpPr>
        <p:spPr/>
        <p:txBody>
          <a:bodyPr/>
          <a:lstStyle/>
          <a:p>
            <a:r>
              <a:rPr lang="en-US" dirty="0"/>
              <a:t>PPP (cont’d)</a:t>
            </a:r>
          </a:p>
        </p:txBody>
      </p:sp>
      <p:sp>
        <p:nvSpPr>
          <p:cNvPr id="3" name="Content Placeholder 2">
            <a:extLst>
              <a:ext uri="{FF2B5EF4-FFF2-40B4-BE49-F238E27FC236}">
                <a16:creationId xmlns:a16="http://schemas.microsoft.com/office/drawing/2014/main" id="{319365C1-30EB-44A6-8DD3-2D18ABF5D18A}"/>
              </a:ext>
            </a:extLst>
          </p:cNvPr>
          <p:cNvSpPr>
            <a:spLocks noGrp="1"/>
          </p:cNvSpPr>
          <p:nvPr>
            <p:ph idx="1"/>
          </p:nvPr>
        </p:nvSpPr>
        <p:spPr/>
        <p:txBody>
          <a:bodyPr>
            <a:normAutofit/>
          </a:bodyPr>
          <a:lstStyle/>
          <a:p>
            <a:pPr marL="457200" indent="-457200">
              <a:buFont typeface="Wingdings" panose="05000000000000000000" pitchFamily="2" charset="2"/>
              <a:buChar char="§"/>
            </a:pPr>
            <a:r>
              <a:rPr lang="en-US" dirty="0"/>
              <a:t>Uses of loan proceeds</a:t>
            </a:r>
          </a:p>
          <a:p>
            <a:pPr marL="1143000" lvl="1" indent="-457200"/>
            <a:r>
              <a:rPr lang="en-US" sz="2600" dirty="0">
                <a:solidFill>
                  <a:schemeClr val="tx1"/>
                </a:solidFill>
              </a:rPr>
              <a:t>Payroll costs (per SBA fact sheet)</a:t>
            </a:r>
          </a:p>
          <a:p>
            <a:pPr marL="1143000" lvl="1" indent="-457200"/>
            <a:r>
              <a:rPr lang="en-US" dirty="0"/>
              <a:t>Rent under a lease in force before 2/15/2020</a:t>
            </a:r>
          </a:p>
          <a:p>
            <a:pPr marL="1143000" lvl="1" indent="-457200"/>
            <a:r>
              <a:rPr lang="en-US" dirty="0"/>
              <a:t>Utilities for which service began before 2/15/2020</a:t>
            </a:r>
          </a:p>
          <a:p>
            <a:pPr marL="1143000" lvl="1" indent="-457200"/>
            <a:r>
              <a:rPr lang="en-US" dirty="0"/>
              <a:t>Interest on mortgage obligations incurred before 2/15/2020</a:t>
            </a:r>
          </a:p>
          <a:p>
            <a:pPr marL="1143000" lvl="1" indent="-457200"/>
            <a:r>
              <a:rPr lang="en-US" dirty="0"/>
              <a:t>Interest on any other debt obligation incurred before 2/15/2020 (per statute, but not SBA fact sheet)</a:t>
            </a:r>
          </a:p>
          <a:p>
            <a:pPr marL="1143000" lvl="1" indent="-457200"/>
            <a:endParaRPr lang="en-US" dirty="0"/>
          </a:p>
          <a:p>
            <a:endParaRPr lang="en-US" dirty="0"/>
          </a:p>
        </p:txBody>
      </p:sp>
      <p:sp>
        <p:nvSpPr>
          <p:cNvPr id="4" name="Slide Number Placeholder 3">
            <a:extLst>
              <a:ext uri="{FF2B5EF4-FFF2-40B4-BE49-F238E27FC236}">
                <a16:creationId xmlns:a16="http://schemas.microsoft.com/office/drawing/2014/main" id="{A86B3F26-F094-45B2-B43B-4CBC039B7982}"/>
              </a:ext>
            </a:extLst>
          </p:cNvPr>
          <p:cNvSpPr>
            <a:spLocks noGrp="1"/>
          </p:cNvSpPr>
          <p:nvPr>
            <p:ph type="sldNum" sz="quarter" idx="12"/>
          </p:nvPr>
        </p:nvSpPr>
        <p:spPr/>
        <p:txBody>
          <a:bodyPr/>
          <a:lstStyle/>
          <a:p>
            <a:fld id="{30B18789-35AA-4FCF-AB53-E0D941FA7268}" type="slidenum">
              <a:rPr lang="en-US" smtClean="0"/>
              <a:t>22</a:t>
            </a:fld>
            <a:endParaRPr lang="en-US" dirty="0"/>
          </a:p>
        </p:txBody>
      </p:sp>
    </p:spTree>
    <p:custDataLst>
      <p:tags r:id="rId1"/>
    </p:custDataLst>
    <p:extLst>
      <p:ext uri="{BB962C8B-B14F-4D97-AF65-F5344CB8AC3E}">
        <p14:creationId xmlns:p14="http://schemas.microsoft.com/office/powerpoint/2010/main" val="31100106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D7CB90-0B95-4169-859C-310FA876FD97}"/>
              </a:ext>
            </a:extLst>
          </p:cNvPr>
          <p:cNvSpPr>
            <a:spLocks noGrp="1"/>
          </p:cNvSpPr>
          <p:nvPr>
            <p:ph type="title"/>
          </p:nvPr>
        </p:nvSpPr>
        <p:spPr/>
        <p:txBody>
          <a:bodyPr/>
          <a:lstStyle/>
          <a:p>
            <a:r>
              <a:rPr lang="en-US" dirty="0"/>
              <a:t>PPP (cont’d)</a:t>
            </a:r>
          </a:p>
        </p:txBody>
      </p:sp>
      <p:sp>
        <p:nvSpPr>
          <p:cNvPr id="3" name="Content Placeholder 2">
            <a:extLst>
              <a:ext uri="{FF2B5EF4-FFF2-40B4-BE49-F238E27FC236}">
                <a16:creationId xmlns:a16="http://schemas.microsoft.com/office/drawing/2014/main" id="{9EED5DF8-B78E-43CC-A5D6-E78F96FF2EFD}"/>
              </a:ext>
            </a:extLst>
          </p:cNvPr>
          <p:cNvSpPr>
            <a:spLocks noGrp="1"/>
          </p:cNvSpPr>
          <p:nvPr>
            <p:ph idx="1"/>
          </p:nvPr>
        </p:nvSpPr>
        <p:spPr>
          <a:xfrm>
            <a:off x="215660" y="1619075"/>
            <a:ext cx="11731924" cy="4739304"/>
          </a:xfrm>
        </p:spPr>
        <p:txBody>
          <a:bodyPr>
            <a:normAutofit fontScale="92500" lnSpcReduction="20000"/>
          </a:bodyPr>
          <a:lstStyle/>
          <a:p>
            <a:pPr marL="457200" indent="-457200">
              <a:buFont typeface="Arial" panose="020B0604020202020204" pitchFamily="34" charset="0"/>
              <a:buChar char="•"/>
            </a:pPr>
            <a:r>
              <a:rPr lang="en-US" dirty="0"/>
              <a:t>Loan Forgiveness</a:t>
            </a:r>
          </a:p>
          <a:p>
            <a:pPr marL="1143000" lvl="1" indent="-457200">
              <a:buFont typeface="Arial" panose="020B0604020202020204" pitchFamily="34" charset="0"/>
              <a:buChar char="•"/>
            </a:pPr>
            <a:r>
              <a:rPr lang="en-US" dirty="0"/>
              <a:t>Includes all eligible expenses paid during the 8-week period after the loan is made</a:t>
            </a:r>
          </a:p>
          <a:p>
            <a:pPr marL="1143000" lvl="1" indent="-457200">
              <a:buFont typeface="Arial" panose="020B0604020202020204" pitchFamily="34" charset="0"/>
              <a:buChar char="•"/>
            </a:pPr>
            <a:r>
              <a:rPr lang="en-US" u="sng" dirty="0"/>
              <a:t>Eligible expenses</a:t>
            </a:r>
            <a:r>
              <a:rPr lang="en-US" dirty="0"/>
              <a:t>:</a:t>
            </a:r>
          </a:p>
          <a:p>
            <a:pPr marL="1600200" lvl="2" indent="-457200"/>
            <a:r>
              <a:rPr lang="en-US" dirty="0"/>
              <a:t>Payroll costs (up to $100K/year/employee – presumably same rules as loan use rules apply) </a:t>
            </a:r>
          </a:p>
          <a:p>
            <a:pPr marL="1600200" lvl="2" indent="-457200"/>
            <a:r>
              <a:rPr lang="en-US" dirty="0"/>
              <a:t>Interest on mortgages incurred before 2/15/2020</a:t>
            </a:r>
          </a:p>
          <a:p>
            <a:pPr marL="1600200" lvl="2" indent="-457200"/>
            <a:r>
              <a:rPr lang="en-US" dirty="0"/>
              <a:t>Rent under a lease in force before 2/15/2020</a:t>
            </a:r>
          </a:p>
          <a:p>
            <a:pPr marL="1600200" lvl="2" indent="-457200"/>
            <a:r>
              <a:rPr lang="en-US" dirty="0"/>
              <a:t>Utilities for which service began before 2/15/2020 (</a:t>
            </a:r>
            <a:r>
              <a:rPr lang="en-US" i="1" dirty="0"/>
              <a:t>e.g</a:t>
            </a:r>
            <a:r>
              <a:rPr lang="en-US" dirty="0"/>
              <a:t>., electric, gas, water, transportation, telephone, and internet)</a:t>
            </a:r>
          </a:p>
          <a:p>
            <a:pPr marL="1143000" lvl="1" indent="-457200"/>
            <a:r>
              <a:rPr lang="en-US" dirty="0"/>
              <a:t>Cannot exceed the principal amount of the loan</a:t>
            </a:r>
          </a:p>
          <a:p>
            <a:pPr marL="1143000" lvl="1" indent="-457200"/>
            <a:r>
              <a:rPr lang="en-US" dirty="0"/>
              <a:t>Anticipated that no more than 25% of amount forgiven can be for non-payroll costs (per SBA fact sheet)</a:t>
            </a:r>
          </a:p>
          <a:p>
            <a:pPr marL="1143000" lvl="1" indent="-457200"/>
            <a:r>
              <a:rPr lang="en-US" dirty="0"/>
              <a:t>Amount is tax-free to the borrower</a:t>
            </a:r>
          </a:p>
          <a:p>
            <a:pPr marL="1143000" lvl="1" indent="-457200"/>
            <a:r>
              <a:rPr lang="en-US" dirty="0"/>
              <a:t>Amount of forgiveness is reduced if there are certain headcount or wage reductions</a:t>
            </a:r>
          </a:p>
          <a:p>
            <a:pPr marL="1143000" lvl="1" indent="-457200"/>
            <a:r>
              <a:rPr lang="en-US" dirty="0"/>
              <a:t>Borrower will need to document the number of FTEs and pay rates, as well as the use of funds for all purposes</a:t>
            </a:r>
          </a:p>
          <a:p>
            <a:pPr marL="1143000" lvl="1" indent="-457200"/>
            <a:r>
              <a:rPr lang="en-US" dirty="0"/>
              <a:t>Lender has 60 days to made a decision after it receives a completed application for forgiveness</a:t>
            </a:r>
          </a:p>
          <a:p>
            <a:pPr marL="1143000" lvl="1" indent="-457200"/>
            <a:endParaRPr lang="en-US" dirty="0"/>
          </a:p>
          <a:p>
            <a:pPr marL="1600200" lvl="2" indent="-457200"/>
            <a:endParaRPr lang="en-US" dirty="0"/>
          </a:p>
        </p:txBody>
      </p:sp>
      <p:sp>
        <p:nvSpPr>
          <p:cNvPr id="4" name="Slide Number Placeholder 3">
            <a:extLst>
              <a:ext uri="{FF2B5EF4-FFF2-40B4-BE49-F238E27FC236}">
                <a16:creationId xmlns:a16="http://schemas.microsoft.com/office/drawing/2014/main" id="{47F64642-4FF9-4069-9CC8-CA8FDF2D4F94}"/>
              </a:ext>
            </a:extLst>
          </p:cNvPr>
          <p:cNvSpPr>
            <a:spLocks noGrp="1"/>
          </p:cNvSpPr>
          <p:nvPr>
            <p:ph type="sldNum" sz="quarter" idx="12"/>
          </p:nvPr>
        </p:nvSpPr>
        <p:spPr/>
        <p:txBody>
          <a:bodyPr/>
          <a:lstStyle/>
          <a:p>
            <a:fld id="{30B18789-35AA-4FCF-AB53-E0D941FA7268}" type="slidenum">
              <a:rPr lang="en-US" smtClean="0"/>
              <a:t>23</a:t>
            </a:fld>
            <a:endParaRPr lang="en-US" dirty="0"/>
          </a:p>
        </p:txBody>
      </p:sp>
    </p:spTree>
    <p:custDataLst>
      <p:tags r:id="rId1"/>
    </p:custDataLst>
    <p:extLst>
      <p:ext uri="{BB962C8B-B14F-4D97-AF65-F5344CB8AC3E}">
        <p14:creationId xmlns:p14="http://schemas.microsoft.com/office/powerpoint/2010/main" val="38591280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408038-FA59-454F-B9FE-A01ABEA63AEF}"/>
              </a:ext>
            </a:extLst>
          </p:cNvPr>
          <p:cNvSpPr>
            <a:spLocks noGrp="1"/>
          </p:cNvSpPr>
          <p:nvPr>
            <p:ph type="title"/>
          </p:nvPr>
        </p:nvSpPr>
        <p:spPr/>
        <p:txBody>
          <a:bodyPr/>
          <a:lstStyle/>
          <a:p>
            <a:r>
              <a:rPr lang="en-US" dirty="0"/>
              <a:t>PPP (cont’d)</a:t>
            </a:r>
          </a:p>
        </p:txBody>
      </p:sp>
      <p:sp>
        <p:nvSpPr>
          <p:cNvPr id="3" name="Content Placeholder 2">
            <a:extLst>
              <a:ext uri="{FF2B5EF4-FFF2-40B4-BE49-F238E27FC236}">
                <a16:creationId xmlns:a16="http://schemas.microsoft.com/office/drawing/2014/main" id="{36BB2AA9-0231-40F7-90A2-83335E62C2F4}"/>
              </a:ext>
            </a:extLst>
          </p:cNvPr>
          <p:cNvSpPr>
            <a:spLocks noGrp="1"/>
          </p:cNvSpPr>
          <p:nvPr>
            <p:ph idx="1"/>
          </p:nvPr>
        </p:nvSpPr>
        <p:spPr>
          <a:xfrm>
            <a:off x="215660" y="1535184"/>
            <a:ext cx="11731924" cy="4714613"/>
          </a:xfrm>
        </p:spPr>
        <p:txBody>
          <a:bodyPr>
            <a:normAutofit lnSpcReduction="10000"/>
          </a:bodyPr>
          <a:lstStyle/>
          <a:p>
            <a:pPr marL="342900" indent="-342900">
              <a:buFont typeface="Wingdings" panose="05000000000000000000" pitchFamily="2" charset="2"/>
              <a:buChar char="§"/>
            </a:pPr>
            <a:r>
              <a:rPr lang="en-US" sz="2400" dirty="0"/>
              <a:t>Reduction based on headcount reduction</a:t>
            </a:r>
          </a:p>
          <a:p>
            <a:pPr marL="1028700" lvl="1" indent="-342900"/>
            <a:r>
              <a:rPr lang="en-US" sz="2000" dirty="0"/>
              <a:t>Multiply total eligible expenses paid during 8-week period after loan is made (covered period) by the following fraction:</a:t>
            </a:r>
          </a:p>
          <a:p>
            <a:pPr marL="1485900" lvl="2" indent="-342900"/>
            <a:r>
              <a:rPr lang="en-US" sz="1800" dirty="0"/>
              <a:t>Average number of FTEs per month during 8-week period after the loan is made, divided by</a:t>
            </a:r>
          </a:p>
          <a:p>
            <a:pPr marL="1485900" lvl="2" indent="-342900"/>
            <a:r>
              <a:rPr lang="en-US" sz="1800" dirty="0"/>
              <a:t>At the election of borrower:</a:t>
            </a:r>
          </a:p>
          <a:p>
            <a:pPr marL="2057400" lvl="3" indent="-457200"/>
            <a:r>
              <a:rPr lang="en-US" sz="1400" dirty="0"/>
              <a:t>Average number of FTEs per month during 2/15/19 to 6/30/19, or</a:t>
            </a:r>
          </a:p>
          <a:p>
            <a:pPr marL="2057400" lvl="3" indent="-457200"/>
            <a:r>
              <a:rPr lang="en-US" sz="1400" dirty="0"/>
              <a:t>Average number of FTEs per month during 1/1/20 to 2/29/20</a:t>
            </a:r>
          </a:p>
          <a:p>
            <a:pPr marL="457200" indent="-457200">
              <a:buFont typeface="Wingdings" panose="05000000000000000000" pitchFamily="2" charset="2"/>
              <a:buChar char="§"/>
            </a:pPr>
            <a:r>
              <a:rPr lang="en-US" sz="2400" dirty="0"/>
              <a:t>Reduction based on wage reduction</a:t>
            </a:r>
          </a:p>
          <a:p>
            <a:pPr marL="1143000" lvl="1" indent="-457200"/>
            <a:r>
              <a:rPr lang="en-US" sz="2200" dirty="0"/>
              <a:t>Reduction amount per employee is equal to:</a:t>
            </a:r>
          </a:p>
          <a:p>
            <a:pPr marL="1600200" lvl="2" indent="-457200"/>
            <a:r>
              <a:rPr lang="en-US" sz="1800" dirty="0"/>
              <a:t>the amount by which total salary and wages paid during the covered period is less than 25% of total wages paid during most recent full quarter before the covered period</a:t>
            </a:r>
          </a:p>
          <a:p>
            <a:pPr marL="1143000" lvl="1" indent="-457200"/>
            <a:r>
              <a:rPr lang="en-US" sz="2200" dirty="0"/>
              <a:t>Although unclear, calculation of the reduction applies only to employees making less than $100K/year</a:t>
            </a:r>
          </a:p>
          <a:p>
            <a:pPr marL="457200" indent="-457200">
              <a:buFont typeface="Wingdings" panose="05000000000000000000" pitchFamily="2" charset="2"/>
              <a:buChar char="§"/>
            </a:pPr>
            <a:r>
              <a:rPr lang="en-US" sz="2400" dirty="0"/>
              <a:t>Can restore headcount and wages by 6/30/2020 to account for any reductions made between 2/15/2020 and 4/26/2020)</a:t>
            </a:r>
          </a:p>
          <a:p>
            <a:pPr marL="1143000" lvl="1" indent="-457200"/>
            <a:endParaRPr lang="en-US" sz="2000" dirty="0"/>
          </a:p>
        </p:txBody>
      </p:sp>
      <p:sp>
        <p:nvSpPr>
          <p:cNvPr id="4" name="Slide Number Placeholder 3">
            <a:extLst>
              <a:ext uri="{FF2B5EF4-FFF2-40B4-BE49-F238E27FC236}">
                <a16:creationId xmlns:a16="http://schemas.microsoft.com/office/drawing/2014/main" id="{C673E62B-8AE2-403D-8F65-BF6A56ECEDFC}"/>
              </a:ext>
            </a:extLst>
          </p:cNvPr>
          <p:cNvSpPr>
            <a:spLocks noGrp="1"/>
          </p:cNvSpPr>
          <p:nvPr>
            <p:ph type="sldNum" sz="quarter" idx="12"/>
          </p:nvPr>
        </p:nvSpPr>
        <p:spPr/>
        <p:txBody>
          <a:bodyPr/>
          <a:lstStyle/>
          <a:p>
            <a:fld id="{30B18789-35AA-4FCF-AB53-E0D941FA7268}" type="slidenum">
              <a:rPr lang="en-US" smtClean="0"/>
              <a:t>24</a:t>
            </a:fld>
            <a:endParaRPr lang="en-US" dirty="0"/>
          </a:p>
        </p:txBody>
      </p:sp>
    </p:spTree>
    <p:custDataLst>
      <p:tags r:id="rId1"/>
    </p:custDataLst>
    <p:extLst>
      <p:ext uri="{BB962C8B-B14F-4D97-AF65-F5344CB8AC3E}">
        <p14:creationId xmlns:p14="http://schemas.microsoft.com/office/powerpoint/2010/main" val="16026814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4BDEE7-BB88-4A4B-8F86-5CF117E3D71E}"/>
              </a:ext>
            </a:extLst>
          </p:cNvPr>
          <p:cNvSpPr>
            <a:spLocks noGrp="1"/>
          </p:cNvSpPr>
          <p:nvPr>
            <p:ph type="title"/>
          </p:nvPr>
        </p:nvSpPr>
        <p:spPr/>
        <p:txBody>
          <a:bodyPr/>
          <a:lstStyle/>
          <a:p>
            <a:r>
              <a:rPr lang="en-US" dirty="0"/>
              <a:t>TO DO’s</a:t>
            </a:r>
          </a:p>
        </p:txBody>
      </p:sp>
      <p:sp>
        <p:nvSpPr>
          <p:cNvPr id="3" name="Content Placeholder 2">
            <a:extLst>
              <a:ext uri="{FF2B5EF4-FFF2-40B4-BE49-F238E27FC236}">
                <a16:creationId xmlns:a16="http://schemas.microsoft.com/office/drawing/2014/main" id="{C5E14951-7838-438B-8F0B-06460428FB82}"/>
              </a:ext>
            </a:extLst>
          </p:cNvPr>
          <p:cNvSpPr>
            <a:spLocks noGrp="1"/>
          </p:cNvSpPr>
          <p:nvPr>
            <p:ph idx="1"/>
          </p:nvPr>
        </p:nvSpPr>
        <p:spPr/>
        <p:txBody>
          <a:bodyPr>
            <a:normAutofit lnSpcReduction="10000"/>
          </a:bodyPr>
          <a:lstStyle/>
          <a:p>
            <a:pPr marL="457200" indent="-457200">
              <a:buFont typeface="Wingdings" panose="05000000000000000000" pitchFamily="2" charset="2"/>
              <a:buChar char="§"/>
            </a:pPr>
            <a:r>
              <a:rPr lang="en-US" dirty="0">
                <a:latin typeface="Calibri" panose="020F0502020204030204" pitchFamily="34" charset="0"/>
                <a:cs typeface="Calibri" panose="020F0502020204030204" pitchFamily="34" charset="0"/>
              </a:rPr>
              <a:t>Talk with current banker</a:t>
            </a:r>
          </a:p>
          <a:p>
            <a:pPr marL="1143000" lvl="1" indent="-457200"/>
            <a:r>
              <a:rPr lang="en-US" dirty="0">
                <a:latin typeface="Calibri" panose="020F0502020204030204" pitchFamily="34" charset="0"/>
                <a:cs typeface="Calibri" panose="020F0502020204030204" pitchFamily="34" charset="0"/>
              </a:rPr>
              <a:t>Do they provide SBA loans</a:t>
            </a:r>
          </a:p>
          <a:p>
            <a:pPr marL="1143000" lvl="1" indent="-457200"/>
            <a:r>
              <a:rPr lang="en-US" dirty="0">
                <a:latin typeface="Calibri" panose="020F0502020204030204" pitchFamily="34" charset="0"/>
                <a:cs typeface="Calibri" panose="020F0502020204030204" pitchFamily="34" charset="0"/>
              </a:rPr>
              <a:t>What information will they need beyond the standard application</a:t>
            </a:r>
          </a:p>
          <a:p>
            <a:pPr marL="457200" indent="-457200">
              <a:buFont typeface="Wingdings" panose="05000000000000000000" pitchFamily="2" charset="2"/>
              <a:buChar char="§"/>
            </a:pPr>
            <a:r>
              <a:rPr lang="en-US" dirty="0">
                <a:latin typeface="Calibri" panose="020F0502020204030204" pitchFamily="34" charset="0"/>
                <a:cs typeface="Calibri" panose="020F0502020204030204" pitchFamily="34" charset="0"/>
              </a:rPr>
              <a:t>Gather financial data to be ready to provide to bank</a:t>
            </a:r>
          </a:p>
          <a:p>
            <a:pPr marL="457200" indent="-457200">
              <a:buFont typeface="Wingdings" panose="05000000000000000000" pitchFamily="2" charset="2"/>
              <a:buChar char="§"/>
            </a:pPr>
            <a:r>
              <a:rPr lang="en-US" dirty="0">
                <a:latin typeface="Calibri" panose="020F0502020204030204" pitchFamily="34" charset="0"/>
                <a:cs typeface="Calibri" panose="020F0502020204030204" pitchFamily="34" charset="0"/>
              </a:rPr>
              <a:t>For example:</a:t>
            </a:r>
          </a:p>
          <a:p>
            <a:pPr marL="1143000" lvl="1" indent="-457200"/>
            <a:r>
              <a:rPr lang="en-US" dirty="0">
                <a:latin typeface="Calibri" panose="020F0502020204030204" pitchFamily="34" charset="0"/>
                <a:cs typeface="Calibri" panose="020F0502020204030204" pitchFamily="34" charset="0"/>
              </a:rPr>
              <a:t>Payroll records for 2019 and 2020 (monthly)</a:t>
            </a:r>
          </a:p>
          <a:p>
            <a:pPr marL="1143000" lvl="1" indent="-457200"/>
            <a:r>
              <a:rPr lang="en-US" dirty="0">
                <a:latin typeface="Calibri" panose="020F0502020204030204" pitchFamily="34" charset="0"/>
                <a:cs typeface="Calibri" panose="020F0502020204030204" pitchFamily="34" charset="0"/>
              </a:rPr>
              <a:t>Financial statements – 3 years if you have them</a:t>
            </a:r>
          </a:p>
          <a:p>
            <a:pPr marL="1143000" lvl="1" indent="-457200"/>
            <a:r>
              <a:rPr lang="en-US" dirty="0">
                <a:latin typeface="Calibri" panose="020F0502020204030204" pitchFamily="34" charset="0"/>
                <a:cs typeface="Calibri" panose="020F0502020204030204" pitchFamily="34" charset="0"/>
              </a:rPr>
              <a:t>Personal financial statements for all owners over 20%</a:t>
            </a:r>
          </a:p>
          <a:p>
            <a:pPr marL="1143000" lvl="1" indent="-457200"/>
            <a:r>
              <a:rPr lang="en-US" dirty="0">
                <a:latin typeface="Calibri" panose="020F0502020204030204" pitchFamily="34" charset="0"/>
                <a:cs typeface="Calibri" panose="020F0502020204030204" pitchFamily="34" charset="0"/>
              </a:rPr>
              <a:t>Tax returns for last three years</a:t>
            </a:r>
          </a:p>
          <a:p>
            <a:pPr marL="1143000" lvl="1" indent="-457200"/>
            <a:r>
              <a:rPr lang="en-US" dirty="0">
                <a:latin typeface="Calibri" panose="020F0502020204030204" pitchFamily="34" charset="0"/>
                <a:cs typeface="Calibri" panose="020F0502020204030204" pitchFamily="34" charset="0"/>
              </a:rPr>
              <a:t>Schedule of all debt (mortgages, notes, accounts payable)</a:t>
            </a:r>
          </a:p>
          <a:p>
            <a:pPr marL="1143000" lvl="1" indent="-457200"/>
            <a:r>
              <a:rPr lang="en-US" dirty="0">
                <a:latin typeface="Calibri" panose="020F0502020204030204" pitchFamily="34" charset="0"/>
                <a:cs typeface="Calibri" panose="020F0502020204030204" pitchFamily="34" charset="0"/>
              </a:rPr>
              <a:t>Proof of payments made for rent, utilities and interest after the loan is received</a:t>
            </a:r>
          </a:p>
        </p:txBody>
      </p:sp>
      <p:sp>
        <p:nvSpPr>
          <p:cNvPr id="4" name="Slide Number Placeholder 3">
            <a:extLst>
              <a:ext uri="{FF2B5EF4-FFF2-40B4-BE49-F238E27FC236}">
                <a16:creationId xmlns:a16="http://schemas.microsoft.com/office/drawing/2014/main" id="{E0E8AFA0-A44B-429B-A3FA-C9D8E7DA84C3}"/>
              </a:ext>
            </a:extLst>
          </p:cNvPr>
          <p:cNvSpPr>
            <a:spLocks noGrp="1"/>
          </p:cNvSpPr>
          <p:nvPr>
            <p:ph type="sldNum" sz="quarter" idx="12"/>
          </p:nvPr>
        </p:nvSpPr>
        <p:spPr/>
        <p:txBody>
          <a:bodyPr/>
          <a:lstStyle/>
          <a:p>
            <a:fld id="{30B18789-35AA-4FCF-AB53-E0D941FA7268}" type="slidenum">
              <a:rPr lang="en-US" smtClean="0"/>
              <a:t>25</a:t>
            </a:fld>
            <a:endParaRPr lang="en-US" dirty="0"/>
          </a:p>
        </p:txBody>
      </p:sp>
    </p:spTree>
    <p:extLst>
      <p:ext uri="{BB962C8B-B14F-4D97-AF65-F5344CB8AC3E}">
        <p14:creationId xmlns:p14="http://schemas.microsoft.com/office/powerpoint/2010/main" val="41292379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134917-3AB4-4ECF-8E33-43999ECF9E47}"/>
              </a:ext>
            </a:extLst>
          </p:cNvPr>
          <p:cNvSpPr>
            <a:spLocks noGrp="1"/>
          </p:cNvSpPr>
          <p:nvPr>
            <p:ph type="title"/>
          </p:nvPr>
        </p:nvSpPr>
        <p:spPr/>
        <p:txBody>
          <a:bodyPr/>
          <a:lstStyle/>
          <a:p>
            <a:r>
              <a:rPr lang="en-US" dirty="0"/>
              <a:t>DISCLAIMER</a:t>
            </a:r>
          </a:p>
        </p:txBody>
      </p:sp>
      <p:sp>
        <p:nvSpPr>
          <p:cNvPr id="3" name="Content Placeholder 2">
            <a:extLst>
              <a:ext uri="{FF2B5EF4-FFF2-40B4-BE49-F238E27FC236}">
                <a16:creationId xmlns:a16="http://schemas.microsoft.com/office/drawing/2014/main" id="{6521ECD0-E164-45B2-A30D-22C9FB9E4CF2}"/>
              </a:ext>
            </a:extLst>
          </p:cNvPr>
          <p:cNvSpPr>
            <a:spLocks noGrp="1"/>
          </p:cNvSpPr>
          <p:nvPr>
            <p:ph idx="1"/>
          </p:nvPr>
        </p:nvSpPr>
        <p:spPr/>
        <p:txBody>
          <a:bodyPr>
            <a:normAutofit/>
          </a:bodyPr>
          <a:lstStyle/>
          <a:p>
            <a:r>
              <a:rPr lang="en-US" dirty="0"/>
              <a:t>The views in this document are not necessarily the views of WithumSmith+Brown, PC.  These are the interpretation of the presenter and cannot be relied upon without a full review of the CARES Act released on March 27, 2020 and the subsequent SBA Interim Final Rule released on April 6, 2020.</a:t>
            </a:r>
          </a:p>
          <a:p>
            <a:endParaRPr lang="en-US" dirty="0"/>
          </a:p>
          <a:p>
            <a:r>
              <a:rPr lang="en-US" dirty="0"/>
              <a:t>It is your responsibility to perform your own interpretation of the guidance that has been published.</a:t>
            </a:r>
          </a:p>
        </p:txBody>
      </p:sp>
      <p:sp>
        <p:nvSpPr>
          <p:cNvPr id="4" name="Slide Number Placeholder 3">
            <a:extLst>
              <a:ext uri="{FF2B5EF4-FFF2-40B4-BE49-F238E27FC236}">
                <a16:creationId xmlns:a16="http://schemas.microsoft.com/office/drawing/2014/main" id="{E8E2522A-DAC1-4358-8A01-DC12590D89F5}"/>
              </a:ext>
            </a:extLst>
          </p:cNvPr>
          <p:cNvSpPr>
            <a:spLocks noGrp="1"/>
          </p:cNvSpPr>
          <p:nvPr>
            <p:ph type="sldNum" sz="quarter" idx="12"/>
          </p:nvPr>
        </p:nvSpPr>
        <p:spPr/>
        <p:txBody>
          <a:bodyPr/>
          <a:lstStyle/>
          <a:p>
            <a:fld id="{30B18789-35AA-4FCF-AB53-E0D941FA7268}" type="slidenum">
              <a:rPr lang="en-US" smtClean="0"/>
              <a:t>26</a:t>
            </a:fld>
            <a:endParaRPr lang="en-US" dirty="0"/>
          </a:p>
        </p:txBody>
      </p:sp>
    </p:spTree>
    <p:custDataLst>
      <p:tags r:id="rId1"/>
    </p:custDataLst>
    <p:extLst>
      <p:ext uri="{BB962C8B-B14F-4D97-AF65-F5344CB8AC3E}">
        <p14:creationId xmlns:p14="http://schemas.microsoft.com/office/powerpoint/2010/main" val="26296479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18481-E1B4-4CBD-8F1F-B7CB66C88DC4}"/>
              </a:ext>
            </a:extLst>
          </p:cNvPr>
          <p:cNvSpPr>
            <a:spLocks noGrp="1"/>
          </p:cNvSpPr>
          <p:nvPr>
            <p:ph type="title"/>
          </p:nvPr>
        </p:nvSpPr>
        <p:spPr>
          <a:xfrm>
            <a:off x="454325" y="2568513"/>
            <a:ext cx="11283350" cy="860487"/>
          </a:xfrm>
        </p:spPr>
        <p:txBody>
          <a:bodyPr/>
          <a:lstStyle/>
          <a:p>
            <a:r>
              <a:rPr lang="en-US" dirty="0"/>
              <a:t>CARES Act: Telehealth</a:t>
            </a:r>
          </a:p>
        </p:txBody>
      </p:sp>
    </p:spTree>
    <p:extLst>
      <p:ext uri="{BB962C8B-B14F-4D97-AF65-F5344CB8AC3E}">
        <p14:creationId xmlns:p14="http://schemas.microsoft.com/office/powerpoint/2010/main" val="37710903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BC1AAF-A22F-4895-AA22-20CB98822B12}"/>
              </a:ext>
            </a:extLst>
          </p:cNvPr>
          <p:cNvSpPr>
            <a:spLocks noGrp="1"/>
          </p:cNvSpPr>
          <p:nvPr>
            <p:ph type="title"/>
          </p:nvPr>
        </p:nvSpPr>
        <p:spPr/>
        <p:txBody>
          <a:bodyPr>
            <a:normAutofit/>
          </a:bodyPr>
          <a:lstStyle/>
          <a:p>
            <a:r>
              <a:rPr lang="en-US" dirty="0"/>
              <a:t>CMS and the federal government have lifted many restrictions on the use of telemedicine</a:t>
            </a:r>
          </a:p>
        </p:txBody>
      </p:sp>
      <p:sp>
        <p:nvSpPr>
          <p:cNvPr id="3" name="Content Placeholder 2">
            <a:extLst>
              <a:ext uri="{FF2B5EF4-FFF2-40B4-BE49-F238E27FC236}">
                <a16:creationId xmlns:a16="http://schemas.microsoft.com/office/drawing/2014/main" id="{B5046121-1886-49FD-B9D4-60381B1E26ED}"/>
              </a:ext>
            </a:extLst>
          </p:cNvPr>
          <p:cNvSpPr>
            <a:spLocks noGrp="1"/>
          </p:cNvSpPr>
          <p:nvPr>
            <p:ph idx="1"/>
          </p:nvPr>
        </p:nvSpPr>
        <p:spPr/>
        <p:txBody>
          <a:bodyPr>
            <a:normAutofit/>
          </a:bodyPr>
          <a:lstStyle/>
          <a:p>
            <a:pPr lvl="1"/>
            <a:r>
              <a:rPr lang="en-US" dirty="0">
                <a:latin typeface="Calibri" panose="020F0502020204030204" pitchFamily="34" charset="0"/>
                <a:cs typeface="Calibri" panose="020F0502020204030204" pitchFamily="34" charset="0"/>
              </a:rPr>
              <a:t>Effective March 1 and throughout the national public health emergency, Medicare will pay physicians for telehealth services at the same rate as in-office visits for all diagnoses, not just services related to COVID-19.</a:t>
            </a:r>
          </a:p>
          <a:p>
            <a:pPr lvl="1"/>
            <a:r>
              <a:rPr lang="en-US" dirty="0">
                <a:latin typeface="Calibri" panose="020F0502020204030204" pitchFamily="34" charset="0"/>
                <a:cs typeface="Calibri" panose="020F0502020204030204" pitchFamily="34" charset="0"/>
              </a:rPr>
              <a:t>Office-based physicians should use their usual place-of-service (POS) code to be paid at the non-facility rate for telehealth services and add modifier 95 to telehealth claim lines. Telehealth services billed using POS code 02 (telehealth) will be paid at the facility rate.</a:t>
            </a:r>
          </a:p>
          <a:p>
            <a:pPr lvl="1"/>
            <a:r>
              <a:rPr lang="en-US" dirty="0">
                <a:latin typeface="Calibri" panose="020F0502020204030204" pitchFamily="34" charset="0"/>
                <a:cs typeface="Calibri" panose="020F0502020204030204" pitchFamily="34" charset="0"/>
              </a:rPr>
              <a:t>Physicians can reduce or waive Medicare patient cost-sharing for telehealth visits, virtual check-ins, e-visits, and remote monitoring services.</a:t>
            </a:r>
          </a:p>
          <a:p>
            <a:pPr lvl="1"/>
            <a:r>
              <a:rPr lang="en-US" dirty="0">
                <a:latin typeface="Calibri" panose="020F0502020204030204" pitchFamily="34" charset="0"/>
                <a:cs typeface="Calibri" panose="020F0502020204030204" pitchFamily="34" charset="0"/>
              </a:rPr>
              <a:t>Code selection and documentation guidelines for office visits performed via telehealth will be based on physician time spent on the date of visit or medical decision-making (MDM). CMS will utilize the 2020 physician time and definitions of MDM.</a:t>
            </a:r>
          </a:p>
          <a:p>
            <a:endParaRPr lang="en-US" dirty="0"/>
          </a:p>
        </p:txBody>
      </p:sp>
      <p:sp>
        <p:nvSpPr>
          <p:cNvPr id="4" name="Slide Number Placeholder 3">
            <a:extLst>
              <a:ext uri="{FF2B5EF4-FFF2-40B4-BE49-F238E27FC236}">
                <a16:creationId xmlns:a16="http://schemas.microsoft.com/office/drawing/2014/main" id="{3B45997D-8429-4DE7-8360-A18871FC5998}"/>
              </a:ext>
            </a:extLst>
          </p:cNvPr>
          <p:cNvSpPr>
            <a:spLocks noGrp="1"/>
          </p:cNvSpPr>
          <p:nvPr>
            <p:ph type="sldNum" sz="quarter" idx="12"/>
          </p:nvPr>
        </p:nvSpPr>
        <p:spPr/>
        <p:txBody>
          <a:bodyPr/>
          <a:lstStyle/>
          <a:p>
            <a:fld id="{30B18789-35AA-4FCF-AB53-E0D941FA7268}" type="slidenum">
              <a:rPr lang="en-US" smtClean="0"/>
              <a:t>28</a:t>
            </a:fld>
            <a:endParaRPr lang="en-US" dirty="0"/>
          </a:p>
        </p:txBody>
      </p:sp>
    </p:spTree>
    <p:extLst>
      <p:ext uri="{BB962C8B-B14F-4D97-AF65-F5344CB8AC3E}">
        <p14:creationId xmlns:p14="http://schemas.microsoft.com/office/powerpoint/2010/main" val="36944512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1A2ECD-62CB-4411-91FD-3BC98349AE56}"/>
              </a:ext>
            </a:extLst>
          </p:cNvPr>
          <p:cNvSpPr>
            <a:spLocks noGrp="1"/>
          </p:cNvSpPr>
          <p:nvPr>
            <p:ph type="title"/>
          </p:nvPr>
        </p:nvSpPr>
        <p:spPr/>
        <p:txBody>
          <a:bodyPr/>
          <a:lstStyle/>
          <a:p>
            <a:r>
              <a:rPr lang="en-US" dirty="0"/>
              <a:t>Expanded Access</a:t>
            </a:r>
          </a:p>
        </p:txBody>
      </p:sp>
      <p:sp>
        <p:nvSpPr>
          <p:cNvPr id="3" name="Content Placeholder 2">
            <a:extLst>
              <a:ext uri="{FF2B5EF4-FFF2-40B4-BE49-F238E27FC236}">
                <a16:creationId xmlns:a16="http://schemas.microsoft.com/office/drawing/2014/main" id="{5FB8E71F-A98F-4F1A-B4CF-8AF21FAFF28B}"/>
              </a:ext>
            </a:extLst>
          </p:cNvPr>
          <p:cNvSpPr>
            <a:spLocks noGrp="1"/>
          </p:cNvSpPr>
          <p:nvPr>
            <p:ph idx="1"/>
          </p:nvPr>
        </p:nvSpPr>
        <p:spPr/>
        <p:txBody>
          <a:bodyPr/>
          <a:lstStyle/>
          <a:p>
            <a:pPr lvl="1"/>
            <a:r>
              <a:rPr lang="en-US" dirty="0">
                <a:latin typeface="Calibri" panose="020F0502020204030204" pitchFamily="34" charset="0"/>
                <a:cs typeface="Calibri" panose="020F0502020204030204" pitchFamily="34" charset="0"/>
              </a:rPr>
              <a:t>Patients in all settings can now receive telehealth services</a:t>
            </a:r>
          </a:p>
          <a:p>
            <a:pPr lvl="1"/>
            <a:r>
              <a:rPr lang="en-US" dirty="0">
                <a:latin typeface="Calibri" panose="020F0502020204030204" pitchFamily="34" charset="0"/>
                <a:cs typeface="Calibri" panose="020F0502020204030204" pitchFamily="34" charset="0"/>
              </a:rPr>
              <a:t>Physicians may provide telehealth services to new and established Medicare patients.</a:t>
            </a:r>
          </a:p>
          <a:p>
            <a:pPr lvl="1"/>
            <a:r>
              <a:rPr lang="en-US" dirty="0">
                <a:latin typeface="Calibri" panose="020F0502020204030204" pitchFamily="34" charset="0"/>
                <a:cs typeface="Calibri" panose="020F0502020204030204" pitchFamily="34" charset="0"/>
              </a:rPr>
              <a:t>Consent for telehealth services may be obtained by staff or the practitioner at any time, required only once on an annual basis.</a:t>
            </a:r>
          </a:p>
          <a:p>
            <a:pPr lvl="1"/>
            <a:r>
              <a:rPr lang="en-US" dirty="0">
                <a:latin typeface="Calibri" panose="020F0502020204030204" pitchFamily="34" charset="0"/>
                <a:cs typeface="Calibri" panose="020F0502020204030204" pitchFamily="34" charset="0"/>
              </a:rPr>
              <a:t>Physicians can provide telehealth services from their home. Physicians do </a:t>
            </a:r>
            <a:r>
              <a:rPr lang="en-US" b="1" dirty="0">
                <a:latin typeface="Calibri" panose="020F0502020204030204" pitchFamily="34" charset="0"/>
                <a:cs typeface="Calibri" panose="020F0502020204030204" pitchFamily="34" charset="0"/>
              </a:rPr>
              <a:t>not</a:t>
            </a:r>
            <a:r>
              <a:rPr lang="en-US" dirty="0">
                <a:latin typeface="Calibri" panose="020F0502020204030204" pitchFamily="34" charset="0"/>
                <a:cs typeface="Calibri" panose="020F0502020204030204" pitchFamily="34" charset="0"/>
              </a:rPr>
              <a:t> need to update their Medicare enrollment file with their home address. </a:t>
            </a:r>
          </a:p>
          <a:p>
            <a:pPr lvl="1"/>
            <a:r>
              <a:rPr lang="en-US" dirty="0">
                <a:latin typeface="Calibri" panose="020F0502020204030204" pitchFamily="34" charset="0"/>
                <a:cs typeface="Calibri" panose="020F0502020204030204" pitchFamily="34" charset="0"/>
              </a:rPr>
              <a:t>Physicians licensed in one state can provide services to Medicare beneficiaries in another state. State licensure laws still apply.</a:t>
            </a:r>
          </a:p>
        </p:txBody>
      </p:sp>
      <p:sp>
        <p:nvSpPr>
          <p:cNvPr id="4" name="Slide Number Placeholder 3">
            <a:extLst>
              <a:ext uri="{FF2B5EF4-FFF2-40B4-BE49-F238E27FC236}">
                <a16:creationId xmlns:a16="http://schemas.microsoft.com/office/drawing/2014/main" id="{5752649F-B15A-4B82-A596-AA75A1303C1C}"/>
              </a:ext>
            </a:extLst>
          </p:cNvPr>
          <p:cNvSpPr>
            <a:spLocks noGrp="1"/>
          </p:cNvSpPr>
          <p:nvPr>
            <p:ph type="sldNum" sz="quarter" idx="12"/>
          </p:nvPr>
        </p:nvSpPr>
        <p:spPr/>
        <p:txBody>
          <a:bodyPr/>
          <a:lstStyle/>
          <a:p>
            <a:fld id="{30B18789-35AA-4FCF-AB53-E0D941FA7268}" type="slidenum">
              <a:rPr lang="en-US" smtClean="0"/>
              <a:t>29</a:t>
            </a:fld>
            <a:endParaRPr lang="en-US" dirty="0"/>
          </a:p>
        </p:txBody>
      </p:sp>
    </p:spTree>
    <p:extLst>
      <p:ext uri="{BB962C8B-B14F-4D97-AF65-F5344CB8AC3E}">
        <p14:creationId xmlns:p14="http://schemas.microsoft.com/office/powerpoint/2010/main" val="12685786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0C6326-829D-4E8A-8DAE-B09109773FCA}"/>
              </a:ext>
            </a:extLst>
          </p:cNvPr>
          <p:cNvSpPr>
            <a:spLocks noGrp="1"/>
          </p:cNvSpPr>
          <p:nvPr>
            <p:ph type="title"/>
          </p:nvPr>
        </p:nvSpPr>
        <p:spPr/>
        <p:txBody>
          <a:bodyPr/>
          <a:lstStyle/>
          <a:p>
            <a:r>
              <a:rPr lang="en-US" dirty="0"/>
              <a:t>Today’s Webinar Will Cover</a:t>
            </a:r>
          </a:p>
        </p:txBody>
      </p:sp>
      <p:sp>
        <p:nvSpPr>
          <p:cNvPr id="3" name="Content Placeholder 2">
            <a:extLst>
              <a:ext uri="{FF2B5EF4-FFF2-40B4-BE49-F238E27FC236}">
                <a16:creationId xmlns:a16="http://schemas.microsoft.com/office/drawing/2014/main" id="{57FE0C44-791B-4B7C-BA43-71B0237DEC2E}"/>
              </a:ext>
            </a:extLst>
          </p:cNvPr>
          <p:cNvSpPr>
            <a:spLocks noGrp="1"/>
          </p:cNvSpPr>
          <p:nvPr>
            <p:ph idx="1"/>
          </p:nvPr>
        </p:nvSpPr>
        <p:spPr/>
        <p:txBody>
          <a:bodyPr/>
          <a:lstStyle/>
          <a:p>
            <a:pPr marL="457200" indent="-457200">
              <a:buFont typeface="Arial" panose="020B0604020202020204" pitchFamily="34" charset="0"/>
              <a:buChar char="•"/>
            </a:pPr>
            <a:r>
              <a:rPr lang="en-US" dirty="0"/>
              <a:t>COVID-19 Relief Funding</a:t>
            </a:r>
          </a:p>
          <a:p>
            <a:pPr marL="457200" indent="-457200">
              <a:buFont typeface="Arial" panose="020B0604020202020204" pitchFamily="34" charset="0"/>
              <a:buChar char="•"/>
            </a:pPr>
            <a:r>
              <a:rPr lang="en-US" dirty="0"/>
              <a:t>CARES Act</a:t>
            </a:r>
          </a:p>
          <a:p>
            <a:pPr marL="1143000" lvl="1" indent="-457200">
              <a:buFont typeface="Arial" panose="020B0604020202020204" pitchFamily="34" charset="0"/>
              <a:buChar char="•"/>
            </a:pPr>
            <a:r>
              <a:rPr lang="en-US" dirty="0"/>
              <a:t>Business Loan Assistance</a:t>
            </a:r>
          </a:p>
          <a:p>
            <a:pPr marL="1143000" lvl="1" indent="-457200">
              <a:buFont typeface="Arial" panose="020B0604020202020204" pitchFamily="34" charset="0"/>
              <a:buChar char="•"/>
            </a:pPr>
            <a:r>
              <a:rPr lang="en-US" dirty="0"/>
              <a:t>Telehealth</a:t>
            </a:r>
          </a:p>
          <a:p>
            <a:pPr marL="1143000" lvl="1" indent="-457200">
              <a:buFont typeface="Arial" panose="020B0604020202020204" pitchFamily="34" charset="0"/>
              <a:buChar char="•"/>
            </a:pPr>
            <a:r>
              <a:rPr lang="en-US" dirty="0"/>
              <a:t>Tracking Expenses, Revenue Loss, Reimbursement</a:t>
            </a:r>
          </a:p>
          <a:p>
            <a:pPr marL="457200" lvl="0" indent="-457200">
              <a:buFont typeface="Arial" panose="020B0604020202020204" pitchFamily="34" charset="0"/>
              <a:buChar char="•"/>
            </a:pPr>
            <a:r>
              <a:rPr lang="en-US" dirty="0">
                <a:solidFill>
                  <a:srgbClr val="0057B8"/>
                </a:solidFill>
              </a:rPr>
              <a:t>Business Disruption</a:t>
            </a:r>
          </a:p>
          <a:p>
            <a:pPr lvl="1" indent="0">
              <a:buNone/>
            </a:pPr>
            <a:endParaRPr lang="en-US" dirty="0"/>
          </a:p>
          <a:p>
            <a:endParaRPr lang="en-US" dirty="0"/>
          </a:p>
        </p:txBody>
      </p:sp>
      <p:sp>
        <p:nvSpPr>
          <p:cNvPr id="4" name="Slide Number Placeholder 3">
            <a:extLst>
              <a:ext uri="{FF2B5EF4-FFF2-40B4-BE49-F238E27FC236}">
                <a16:creationId xmlns:a16="http://schemas.microsoft.com/office/drawing/2014/main" id="{7D905609-56EB-4174-A60F-3089191CAD83}"/>
              </a:ext>
            </a:extLst>
          </p:cNvPr>
          <p:cNvSpPr>
            <a:spLocks noGrp="1"/>
          </p:cNvSpPr>
          <p:nvPr>
            <p:ph type="sldNum" sz="quarter" idx="12"/>
          </p:nvPr>
        </p:nvSpPr>
        <p:spPr/>
        <p:txBody>
          <a:bodyPr/>
          <a:lstStyle/>
          <a:p>
            <a:fld id="{30B18789-35AA-4FCF-AB53-E0D941FA7268}" type="slidenum">
              <a:rPr lang="en-US" smtClean="0"/>
              <a:t>3</a:t>
            </a:fld>
            <a:endParaRPr lang="en-US" dirty="0"/>
          </a:p>
        </p:txBody>
      </p:sp>
    </p:spTree>
    <p:extLst>
      <p:ext uri="{BB962C8B-B14F-4D97-AF65-F5344CB8AC3E}">
        <p14:creationId xmlns:p14="http://schemas.microsoft.com/office/powerpoint/2010/main" val="39892757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29D62A-CF16-4CD2-B492-F40F5940726E}"/>
              </a:ext>
            </a:extLst>
          </p:cNvPr>
          <p:cNvSpPr>
            <a:spLocks noGrp="1"/>
          </p:cNvSpPr>
          <p:nvPr>
            <p:ph type="title"/>
          </p:nvPr>
        </p:nvSpPr>
        <p:spPr/>
        <p:txBody>
          <a:bodyPr/>
          <a:lstStyle/>
          <a:p>
            <a:r>
              <a:rPr lang="en-US" dirty="0"/>
              <a:t>Expanded Services</a:t>
            </a:r>
          </a:p>
        </p:txBody>
      </p:sp>
      <p:sp>
        <p:nvSpPr>
          <p:cNvPr id="3" name="Content Placeholder 2">
            <a:extLst>
              <a:ext uri="{FF2B5EF4-FFF2-40B4-BE49-F238E27FC236}">
                <a16:creationId xmlns:a16="http://schemas.microsoft.com/office/drawing/2014/main" id="{38EE14AE-CEFC-4E46-A65D-BBE4E800B916}"/>
              </a:ext>
            </a:extLst>
          </p:cNvPr>
          <p:cNvSpPr>
            <a:spLocks noGrp="1"/>
          </p:cNvSpPr>
          <p:nvPr>
            <p:ph idx="1"/>
          </p:nvPr>
        </p:nvSpPr>
        <p:spPr/>
        <p:txBody>
          <a:bodyPr>
            <a:normAutofit lnSpcReduction="10000"/>
          </a:bodyPr>
          <a:lstStyle/>
          <a:p>
            <a:pPr lvl="1"/>
            <a:r>
              <a:rPr lang="en-US" dirty="0">
                <a:latin typeface="Calibri" panose="020F0502020204030204" pitchFamily="34" charset="0"/>
                <a:cs typeface="Calibri" panose="020F0502020204030204" pitchFamily="34" charset="0"/>
              </a:rPr>
              <a:t>Physicians can now provide audio-only telephone evaluation and management visits for new and established patients</a:t>
            </a:r>
          </a:p>
          <a:p>
            <a:pPr lvl="1"/>
            <a:r>
              <a:rPr lang="en-US" dirty="0">
                <a:latin typeface="Calibri" panose="020F0502020204030204" pitchFamily="34" charset="0"/>
                <a:cs typeface="Calibri" panose="020F0502020204030204" pitchFamily="34" charset="0"/>
              </a:rPr>
              <a:t>Now includes emergency department visits. </a:t>
            </a:r>
          </a:p>
          <a:p>
            <a:pPr lvl="1"/>
            <a:r>
              <a:rPr lang="en-US" dirty="0">
                <a:latin typeface="Calibri" panose="020F0502020204030204" pitchFamily="34" charset="0"/>
                <a:cs typeface="Calibri" panose="020F0502020204030204" pitchFamily="34" charset="0"/>
              </a:rPr>
              <a:t>CMS is allowing medical screening exams , a requirement under Emergency Medical Treatment and Labor Act, to be performed via telehealth.</a:t>
            </a:r>
          </a:p>
          <a:p>
            <a:pPr lvl="1"/>
            <a:r>
              <a:rPr lang="en-US" dirty="0">
                <a:latin typeface="Calibri" panose="020F0502020204030204" pitchFamily="34" charset="0"/>
                <a:cs typeface="Calibri" panose="020F0502020204030204" pitchFamily="34" charset="0"/>
              </a:rPr>
              <a:t>CMS removed frequency limitations on a number of Medicare telehealth services.</a:t>
            </a:r>
          </a:p>
          <a:p>
            <a:pPr lvl="1"/>
            <a:r>
              <a:rPr lang="en-US" dirty="0">
                <a:latin typeface="Calibri" panose="020F0502020204030204" pitchFamily="34" charset="0"/>
                <a:cs typeface="Calibri" panose="020F0502020204030204" pitchFamily="34" charset="0"/>
              </a:rPr>
              <a:t>Physicians can provide remote patient monitoring services to both new and established patients for both acute and chronic conditions and for patients with only one disease. </a:t>
            </a:r>
          </a:p>
          <a:p>
            <a:pPr lvl="1"/>
            <a:r>
              <a:rPr lang="en-US" dirty="0">
                <a:latin typeface="Calibri" panose="020F0502020204030204" pitchFamily="34" charset="0"/>
                <a:cs typeface="Calibri" panose="020F0502020204030204" pitchFamily="34" charset="0"/>
              </a:rPr>
              <a:t>Practitioners such as licensed clinical social workers, clinical psychologists, physical therapists, occupational therapists, and speech-language pathologists will have expanded access to telehealth, virtual check-ins, e-visits and telephone calls during the crisis.</a:t>
            </a:r>
          </a:p>
          <a:p>
            <a:endParaRPr lang="en-US" dirty="0"/>
          </a:p>
        </p:txBody>
      </p:sp>
      <p:sp>
        <p:nvSpPr>
          <p:cNvPr id="4" name="Slide Number Placeholder 3">
            <a:extLst>
              <a:ext uri="{FF2B5EF4-FFF2-40B4-BE49-F238E27FC236}">
                <a16:creationId xmlns:a16="http://schemas.microsoft.com/office/drawing/2014/main" id="{0D62E9EC-B314-4BCA-9BDE-E80A251D2A12}"/>
              </a:ext>
            </a:extLst>
          </p:cNvPr>
          <p:cNvSpPr>
            <a:spLocks noGrp="1"/>
          </p:cNvSpPr>
          <p:nvPr>
            <p:ph type="sldNum" sz="quarter" idx="12"/>
          </p:nvPr>
        </p:nvSpPr>
        <p:spPr/>
        <p:txBody>
          <a:bodyPr/>
          <a:lstStyle/>
          <a:p>
            <a:fld id="{30B18789-35AA-4FCF-AB53-E0D941FA7268}" type="slidenum">
              <a:rPr lang="en-US" smtClean="0"/>
              <a:t>30</a:t>
            </a:fld>
            <a:endParaRPr lang="en-US" dirty="0"/>
          </a:p>
        </p:txBody>
      </p:sp>
    </p:spTree>
    <p:extLst>
      <p:ext uri="{BB962C8B-B14F-4D97-AF65-F5344CB8AC3E}">
        <p14:creationId xmlns:p14="http://schemas.microsoft.com/office/powerpoint/2010/main" val="30462415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5CCC27-1B39-4DA1-A1B6-4D36A0A4B26A}"/>
              </a:ext>
            </a:extLst>
          </p:cNvPr>
          <p:cNvSpPr>
            <a:spLocks noGrp="1"/>
          </p:cNvSpPr>
          <p:nvPr>
            <p:ph type="title"/>
          </p:nvPr>
        </p:nvSpPr>
        <p:spPr/>
        <p:txBody>
          <a:bodyPr/>
          <a:lstStyle/>
          <a:p>
            <a:r>
              <a:rPr lang="en-US" dirty="0"/>
              <a:t>Prescribing Controlled Substances</a:t>
            </a:r>
          </a:p>
        </p:txBody>
      </p:sp>
      <p:sp>
        <p:nvSpPr>
          <p:cNvPr id="3" name="Content Placeholder 2">
            <a:extLst>
              <a:ext uri="{FF2B5EF4-FFF2-40B4-BE49-F238E27FC236}">
                <a16:creationId xmlns:a16="http://schemas.microsoft.com/office/drawing/2014/main" id="{A2B9EC0A-6923-4BB2-B10E-D66A35571EA6}"/>
              </a:ext>
            </a:extLst>
          </p:cNvPr>
          <p:cNvSpPr>
            <a:spLocks noGrp="1"/>
          </p:cNvSpPr>
          <p:nvPr>
            <p:ph idx="1"/>
          </p:nvPr>
        </p:nvSpPr>
        <p:spPr/>
        <p:txBody>
          <a:bodyPr/>
          <a:lstStyle/>
          <a:p>
            <a:pPr lvl="1"/>
            <a:r>
              <a:rPr lang="en-US" dirty="0">
                <a:latin typeface="Calibri" panose="020F0502020204030204" pitchFamily="34" charset="0"/>
                <a:cs typeface="Calibri" panose="020F0502020204030204" pitchFamily="34" charset="0"/>
              </a:rPr>
              <a:t>The U.S. Drug Enforcement Administration will permit physicians to prescribe controlled substances based on telehealth visits during the pandemic. State laws apply.</a:t>
            </a:r>
          </a:p>
          <a:p>
            <a:pPr lvl="1"/>
            <a:r>
              <a:rPr lang="en-US" dirty="0">
                <a:latin typeface="Calibri" panose="020F0502020204030204" pitchFamily="34" charset="0"/>
                <a:cs typeface="Calibri" panose="020F0502020204030204" pitchFamily="34" charset="0"/>
              </a:rPr>
              <a:t>DEA will allow physicians treating patients with opioid use disorder who have a waiver allowing them to prescribe buprenorphine to issue these prescriptions based on a telephone visit.</a:t>
            </a:r>
          </a:p>
          <a:p>
            <a:endParaRPr lang="en-US" dirty="0"/>
          </a:p>
        </p:txBody>
      </p:sp>
      <p:sp>
        <p:nvSpPr>
          <p:cNvPr id="4" name="Slide Number Placeholder 3">
            <a:extLst>
              <a:ext uri="{FF2B5EF4-FFF2-40B4-BE49-F238E27FC236}">
                <a16:creationId xmlns:a16="http://schemas.microsoft.com/office/drawing/2014/main" id="{3BC0E401-CF25-4CCB-B0AF-854D7DD7ED01}"/>
              </a:ext>
            </a:extLst>
          </p:cNvPr>
          <p:cNvSpPr>
            <a:spLocks noGrp="1"/>
          </p:cNvSpPr>
          <p:nvPr>
            <p:ph type="sldNum" sz="quarter" idx="12"/>
          </p:nvPr>
        </p:nvSpPr>
        <p:spPr/>
        <p:txBody>
          <a:bodyPr/>
          <a:lstStyle/>
          <a:p>
            <a:fld id="{30B18789-35AA-4FCF-AB53-E0D941FA7268}" type="slidenum">
              <a:rPr lang="en-US" smtClean="0"/>
              <a:t>31</a:t>
            </a:fld>
            <a:endParaRPr lang="en-US" dirty="0"/>
          </a:p>
        </p:txBody>
      </p:sp>
    </p:spTree>
    <p:extLst>
      <p:ext uri="{BB962C8B-B14F-4D97-AF65-F5344CB8AC3E}">
        <p14:creationId xmlns:p14="http://schemas.microsoft.com/office/powerpoint/2010/main" val="217850354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FFE48E-0BCD-491D-90EC-A2327B885DF0}"/>
              </a:ext>
            </a:extLst>
          </p:cNvPr>
          <p:cNvSpPr>
            <a:spLocks noGrp="1"/>
          </p:cNvSpPr>
          <p:nvPr>
            <p:ph type="title"/>
          </p:nvPr>
        </p:nvSpPr>
        <p:spPr/>
        <p:txBody>
          <a:bodyPr/>
          <a:lstStyle/>
          <a:p>
            <a:r>
              <a:rPr lang="en-US" dirty="0"/>
              <a:t>Use of Technology for Telehealth Services</a:t>
            </a:r>
          </a:p>
        </p:txBody>
      </p:sp>
      <p:sp>
        <p:nvSpPr>
          <p:cNvPr id="3" name="Content Placeholder 2">
            <a:extLst>
              <a:ext uri="{FF2B5EF4-FFF2-40B4-BE49-F238E27FC236}">
                <a16:creationId xmlns:a16="http://schemas.microsoft.com/office/drawing/2014/main" id="{43620ACF-CA3E-4193-B120-5F4D2BFE5B16}"/>
              </a:ext>
            </a:extLst>
          </p:cNvPr>
          <p:cNvSpPr>
            <a:spLocks noGrp="1"/>
          </p:cNvSpPr>
          <p:nvPr>
            <p:ph idx="1"/>
          </p:nvPr>
        </p:nvSpPr>
        <p:spPr/>
        <p:txBody>
          <a:bodyPr/>
          <a:lstStyle/>
          <a:p>
            <a:pPr lvl="1"/>
            <a:r>
              <a:rPr lang="en-US" dirty="0">
                <a:latin typeface="Calibri" panose="020F0502020204030204" pitchFamily="34" charset="0"/>
                <a:cs typeface="Calibri" panose="020F0502020204030204" pitchFamily="34" charset="0"/>
              </a:rPr>
              <a:t>Any two-way audio-visual device is acceptable such as Facetime, Skype, or Zoom. However, per the Office for Civil Rights (OCR), which enforces HIPAA, physicians should not use Facebook Live, Twitch, TikTok or other public facing communication services.</a:t>
            </a:r>
          </a:p>
          <a:p>
            <a:pPr lvl="1"/>
            <a:r>
              <a:rPr lang="en-US" dirty="0">
                <a:latin typeface="Calibri" panose="020F0502020204030204" pitchFamily="34" charset="0"/>
                <a:cs typeface="Calibri" panose="020F0502020204030204" pitchFamily="34" charset="0"/>
              </a:rPr>
              <a:t>OCR helpfully announced that it will use its enforcement discretion for physicians using telehealth, so that—for example—if they do not have time to conduct a security risk analysis or enter into a business associate agreement (BAA), they can still use telehealth to see patients during the crisis without fear of HIPAA penalties.</a:t>
            </a:r>
          </a:p>
          <a:p>
            <a:pPr lvl="1"/>
            <a:r>
              <a:rPr lang="en-US" dirty="0">
                <a:latin typeface="Calibri" panose="020F0502020204030204" pitchFamily="34" charset="0"/>
                <a:cs typeface="Calibri" panose="020F0502020204030204" pitchFamily="34" charset="0"/>
              </a:rPr>
              <a:t>The OCR guidance emphasized that physicians are encouraged, but not required, to notify patients of the potential security risks of using these services and to seek additional privacy protections by entering into BAAs.</a:t>
            </a:r>
          </a:p>
          <a:p>
            <a:endParaRPr lang="en-US" dirty="0"/>
          </a:p>
        </p:txBody>
      </p:sp>
      <p:sp>
        <p:nvSpPr>
          <p:cNvPr id="4" name="Slide Number Placeholder 3">
            <a:extLst>
              <a:ext uri="{FF2B5EF4-FFF2-40B4-BE49-F238E27FC236}">
                <a16:creationId xmlns:a16="http://schemas.microsoft.com/office/drawing/2014/main" id="{94BEB98E-A4B8-4CCE-AF89-8E17A2E3EEDD}"/>
              </a:ext>
            </a:extLst>
          </p:cNvPr>
          <p:cNvSpPr>
            <a:spLocks noGrp="1"/>
          </p:cNvSpPr>
          <p:nvPr>
            <p:ph type="sldNum" sz="quarter" idx="12"/>
          </p:nvPr>
        </p:nvSpPr>
        <p:spPr/>
        <p:txBody>
          <a:bodyPr/>
          <a:lstStyle/>
          <a:p>
            <a:fld id="{30B18789-35AA-4FCF-AB53-E0D941FA7268}" type="slidenum">
              <a:rPr lang="en-US" smtClean="0"/>
              <a:t>32</a:t>
            </a:fld>
            <a:endParaRPr lang="en-US" dirty="0"/>
          </a:p>
        </p:txBody>
      </p:sp>
    </p:spTree>
    <p:extLst>
      <p:ext uri="{BB962C8B-B14F-4D97-AF65-F5344CB8AC3E}">
        <p14:creationId xmlns:p14="http://schemas.microsoft.com/office/powerpoint/2010/main" val="321680369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18481-E1B4-4CBD-8F1F-B7CB66C88DC4}"/>
              </a:ext>
            </a:extLst>
          </p:cNvPr>
          <p:cNvSpPr>
            <a:spLocks noGrp="1"/>
          </p:cNvSpPr>
          <p:nvPr>
            <p:ph type="title"/>
          </p:nvPr>
        </p:nvSpPr>
        <p:spPr>
          <a:xfrm>
            <a:off x="454325" y="3189950"/>
            <a:ext cx="11283350" cy="860487"/>
          </a:xfrm>
        </p:spPr>
        <p:txBody>
          <a:bodyPr>
            <a:normAutofit fontScale="90000"/>
          </a:bodyPr>
          <a:lstStyle/>
          <a:p>
            <a:r>
              <a:rPr lang="en-US" dirty="0"/>
              <a:t>CARES Act: Tracking expenses and revenue loss for Covid-19 Reimbursement</a:t>
            </a:r>
          </a:p>
        </p:txBody>
      </p:sp>
    </p:spTree>
    <p:extLst>
      <p:ext uri="{BB962C8B-B14F-4D97-AF65-F5344CB8AC3E}">
        <p14:creationId xmlns:p14="http://schemas.microsoft.com/office/powerpoint/2010/main" val="203424333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11ED27-752F-4A04-95FD-19839639AC69}"/>
              </a:ext>
            </a:extLst>
          </p:cNvPr>
          <p:cNvSpPr>
            <a:spLocks noGrp="1"/>
          </p:cNvSpPr>
          <p:nvPr>
            <p:ph type="title"/>
          </p:nvPr>
        </p:nvSpPr>
        <p:spPr/>
        <p:txBody>
          <a:bodyPr/>
          <a:lstStyle/>
          <a:p>
            <a:r>
              <a:rPr lang="en-US" dirty="0"/>
              <a:t>Track Lost Revenue</a:t>
            </a:r>
          </a:p>
        </p:txBody>
      </p:sp>
      <p:sp>
        <p:nvSpPr>
          <p:cNvPr id="3" name="Content Placeholder 2">
            <a:extLst>
              <a:ext uri="{FF2B5EF4-FFF2-40B4-BE49-F238E27FC236}">
                <a16:creationId xmlns:a16="http://schemas.microsoft.com/office/drawing/2014/main" id="{772DA64C-9CB1-4AA4-AAF1-3AB435732950}"/>
              </a:ext>
            </a:extLst>
          </p:cNvPr>
          <p:cNvSpPr>
            <a:spLocks noGrp="1"/>
          </p:cNvSpPr>
          <p:nvPr>
            <p:ph idx="1"/>
          </p:nvPr>
        </p:nvSpPr>
        <p:spPr/>
        <p:txBody>
          <a:bodyPr/>
          <a:lstStyle/>
          <a:p>
            <a:pPr lvl="0"/>
            <a:r>
              <a:rPr lang="en-US" dirty="0">
                <a:latin typeface="Calibri" panose="020F0502020204030204" pitchFamily="34" charset="0"/>
                <a:cs typeface="Calibri" panose="020F0502020204030204" pitchFamily="34" charset="0"/>
              </a:rPr>
              <a:t>There will be significant revenue lost from elective and non-urgent procedures that are postponed or canceled.  It is important to be organized and track lost revenue and costs.</a:t>
            </a:r>
          </a:p>
          <a:p>
            <a:pPr lvl="1"/>
            <a:r>
              <a:rPr lang="en-US" dirty="0">
                <a:latin typeface="Calibri" panose="020F0502020204030204" pitchFamily="34" charset="0"/>
                <a:cs typeface="Calibri" panose="020F0502020204030204" pitchFamily="34" charset="0"/>
              </a:rPr>
              <a:t>Set up a tracking mechanism for Covid-19 related costs</a:t>
            </a:r>
          </a:p>
          <a:p>
            <a:pPr lvl="1"/>
            <a:r>
              <a:rPr lang="en-US" dirty="0">
                <a:latin typeface="Calibri" panose="020F0502020204030204" pitchFamily="34" charset="0"/>
                <a:cs typeface="Calibri" panose="020F0502020204030204" pitchFamily="34" charset="0"/>
              </a:rPr>
              <a:t>Use the correct billing codes for Covid-19 cases</a:t>
            </a:r>
          </a:p>
          <a:p>
            <a:pPr lvl="1"/>
            <a:r>
              <a:rPr lang="en-US" dirty="0">
                <a:latin typeface="Calibri" panose="020F0502020204030204" pitchFamily="34" charset="0"/>
                <a:cs typeface="Calibri" panose="020F0502020204030204" pitchFamily="34" charset="0"/>
              </a:rPr>
              <a:t>Be prepared to understand and documents expenses incurred and lost revenues</a:t>
            </a:r>
          </a:p>
          <a:p>
            <a:pPr lvl="1"/>
            <a:r>
              <a:rPr lang="en-US" dirty="0">
                <a:latin typeface="Calibri" panose="020F0502020204030204" pitchFamily="34" charset="0"/>
                <a:cs typeface="Calibri" panose="020F0502020204030204" pitchFamily="34" charset="0"/>
              </a:rPr>
              <a:t>The excel spreadsheet that FEMA is recommending to use to track lost revenue and increased expenses at this link:</a:t>
            </a:r>
          </a:p>
          <a:p>
            <a:r>
              <a:rPr lang="en-US" u="sng" dirty="0">
                <a:latin typeface="Calibri" panose="020F0502020204030204" pitchFamily="34" charset="0"/>
                <a:cs typeface="Calibri" panose="020F0502020204030204" pitchFamily="34" charset="0"/>
                <a:hlinkClick r:id="rId2"/>
              </a:rPr>
              <a:t>https://www.cdc.gov/cpr/readiness/healthcare/disasterbudget.htm</a:t>
            </a:r>
            <a:endParaRPr lang="en-US" dirty="0">
              <a:latin typeface="Calibri" panose="020F0502020204030204" pitchFamily="34" charset="0"/>
              <a:cs typeface="Calibri" panose="020F0502020204030204" pitchFamily="34" charset="0"/>
            </a:endParaRPr>
          </a:p>
          <a:p>
            <a:endParaRPr lang="en-US" dirty="0"/>
          </a:p>
        </p:txBody>
      </p:sp>
      <p:sp>
        <p:nvSpPr>
          <p:cNvPr id="4" name="Slide Number Placeholder 3">
            <a:extLst>
              <a:ext uri="{FF2B5EF4-FFF2-40B4-BE49-F238E27FC236}">
                <a16:creationId xmlns:a16="http://schemas.microsoft.com/office/drawing/2014/main" id="{931E6E50-5952-44ED-892C-99839A5FCE53}"/>
              </a:ext>
            </a:extLst>
          </p:cNvPr>
          <p:cNvSpPr>
            <a:spLocks noGrp="1"/>
          </p:cNvSpPr>
          <p:nvPr>
            <p:ph type="sldNum" sz="quarter" idx="12"/>
          </p:nvPr>
        </p:nvSpPr>
        <p:spPr/>
        <p:txBody>
          <a:bodyPr/>
          <a:lstStyle/>
          <a:p>
            <a:fld id="{30B18789-35AA-4FCF-AB53-E0D941FA7268}" type="slidenum">
              <a:rPr lang="en-US" smtClean="0"/>
              <a:t>34</a:t>
            </a:fld>
            <a:endParaRPr lang="en-US" dirty="0"/>
          </a:p>
        </p:txBody>
      </p:sp>
    </p:spTree>
    <p:extLst>
      <p:ext uri="{BB962C8B-B14F-4D97-AF65-F5344CB8AC3E}">
        <p14:creationId xmlns:p14="http://schemas.microsoft.com/office/powerpoint/2010/main" val="39278477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18481-E1B4-4CBD-8F1F-B7CB66C88DC4}"/>
              </a:ext>
            </a:extLst>
          </p:cNvPr>
          <p:cNvSpPr>
            <a:spLocks noGrp="1"/>
          </p:cNvSpPr>
          <p:nvPr>
            <p:ph type="title"/>
          </p:nvPr>
        </p:nvSpPr>
        <p:spPr>
          <a:xfrm>
            <a:off x="454325" y="2998756"/>
            <a:ext cx="11283350" cy="860487"/>
          </a:xfrm>
        </p:spPr>
        <p:txBody>
          <a:bodyPr>
            <a:normAutofit/>
          </a:bodyPr>
          <a:lstStyle/>
          <a:p>
            <a:r>
              <a:rPr lang="en-US" dirty="0"/>
              <a:t>Business Disruption</a:t>
            </a:r>
          </a:p>
        </p:txBody>
      </p:sp>
    </p:spTree>
    <p:extLst>
      <p:ext uri="{BB962C8B-B14F-4D97-AF65-F5344CB8AC3E}">
        <p14:creationId xmlns:p14="http://schemas.microsoft.com/office/powerpoint/2010/main" val="293467722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838253-070F-4952-B0F6-F2EF68E0EB95}"/>
              </a:ext>
            </a:extLst>
          </p:cNvPr>
          <p:cNvSpPr>
            <a:spLocks noGrp="1"/>
          </p:cNvSpPr>
          <p:nvPr>
            <p:ph type="title"/>
          </p:nvPr>
        </p:nvSpPr>
        <p:spPr/>
        <p:txBody>
          <a:bodyPr/>
          <a:lstStyle/>
          <a:p>
            <a:r>
              <a:rPr lang="en-US" dirty="0"/>
              <a:t>Steps to Take</a:t>
            </a:r>
          </a:p>
        </p:txBody>
      </p:sp>
      <p:sp>
        <p:nvSpPr>
          <p:cNvPr id="3" name="Content Placeholder 2">
            <a:extLst>
              <a:ext uri="{FF2B5EF4-FFF2-40B4-BE49-F238E27FC236}">
                <a16:creationId xmlns:a16="http://schemas.microsoft.com/office/drawing/2014/main" id="{3D470BCF-F3B3-475C-9E45-4574AB94D85F}"/>
              </a:ext>
            </a:extLst>
          </p:cNvPr>
          <p:cNvSpPr>
            <a:spLocks noGrp="1"/>
          </p:cNvSpPr>
          <p:nvPr>
            <p:ph idx="1"/>
          </p:nvPr>
        </p:nvSpPr>
        <p:spPr/>
        <p:txBody>
          <a:bodyPr>
            <a:normAutofit fontScale="85000" lnSpcReduction="20000"/>
          </a:bodyPr>
          <a:lstStyle/>
          <a:p>
            <a:pPr marL="457200" indent="-457200">
              <a:buFont typeface="Arial" panose="020B0604020202020204" pitchFamily="34" charset="0"/>
              <a:buChar char="•"/>
            </a:pPr>
            <a:r>
              <a:rPr lang="en-US" dirty="0">
                <a:latin typeface="Calibri" panose="020F0502020204030204" pitchFamily="34" charset="0"/>
                <a:cs typeface="Calibri" panose="020F0502020204030204" pitchFamily="34" charset="0"/>
              </a:rPr>
              <a:t>Speak with your bank about increasing lines of credit to use as a safety net during a time of cash-crunch.</a:t>
            </a:r>
          </a:p>
          <a:p>
            <a:pPr marL="457200" indent="-457200">
              <a:buFont typeface="Arial" panose="020B0604020202020204" pitchFamily="34" charset="0"/>
              <a:buChar char="•"/>
            </a:pPr>
            <a:r>
              <a:rPr lang="en-US" dirty="0">
                <a:latin typeface="Calibri" panose="020F0502020204030204" pitchFamily="34" charset="0"/>
                <a:cs typeface="Calibri" panose="020F0502020204030204" pitchFamily="34" charset="0"/>
              </a:rPr>
              <a:t>Conserve cash, planning for varying lengths of time of reduced revenue flow.</a:t>
            </a:r>
          </a:p>
          <a:p>
            <a:pPr marL="457200" lvl="0" indent="-457200">
              <a:buFont typeface="Arial" panose="020B0604020202020204" pitchFamily="34" charset="0"/>
              <a:buChar char="•"/>
            </a:pPr>
            <a:r>
              <a:rPr lang="en-US" dirty="0">
                <a:latin typeface="Calibri" panose="020F0502020204030204" pitchFamily="34" charset="0"/>
                <a:cs typeface="Calibri" panose="020F0502020204030204" pitchFamily="34" charset="0"/>
              </a:rPr>
              <a:t>Look for alternate sourcing beyond your current vendors if they are unable to deliver goods at this time.</a:t>
            </a:r>
          </a:p>
          <a:p>
            <a:pPr marL="457200" lvl="0" indent="-457200">
              <a:buFont typeface="Arial" panose="020B0604020202020204" pitchFamily="34" charset="0"/>
              <a:buChar char="•"/>
            </a:pPr>
            <a:r>
              <a:rPr lang="en-US" dirty="0">
                <a:latin typeface="Calibri" panose="020F0502020204030204" pitchFamily="34" charset="0"/>
                <a:cs typeface="Calibri" panose="020F0502020204030204" pitchFamily="34" charset="0"/>
              </a:rPr>
              <a:t>Extend payment terms with vendors, only done with transparent discussions between both parties.</a:t>
            </a:r>
          </a:p>
          <a:p>
            <a:pPr marL="457200" lvl="0" indent="-457200">
              <a:buFont typeface="Arial" panose="020B0604020202020204" pitchFamily="34" charset="0"/>
              <a:buChar char="•"/>
            </a:pPr>
            <a:r>
              <a:rPr lang="en-US" dirty="0">
                <a:latin typeface="Calibri" panose="020F0502020204030204" pitchFamily="34" charset="0"/>
                <a:cs typeface="Calibri" panose="020F0502020204030204" pitchFamily="34" charset="0"/>
              </a:rPr>
              <a:t>Cut or delay non-essential expenses such as travel, entertainment and marketing.</a:t>
            </a:r>
          </a:p>
          <a:p>
            <a:pPr marL="457200" lvl="0" indent="-457200">
              <a:buFont typeface="Arial" panose="020B0604020202020204" pitchFamily="34" charset="0"/>
              <a:buChar char="•"/>
            </a:pPr>
            <a:r>
              <a:rPr lang="en-US" dirty="0">
                <a:latin typeface="Calibri" panose="020F0502020204030204" pitchFamily="34" charset="0"/>
                <a:cs typeface="Calibri" panose="020F0502020204030204" pitchFamily="34" charset="0"/>
              </a:rPr>
              <a:t>Review your insurance policies for business interruption coverage. </a:t>
            </a:r>
          </a:p>
          <a:p>
            <a:pPr marL="457200" lvl="0" indent="-457200">
              <a:buFont typeface="Arial" panose="020B0604020202020204" pitchFamily="34" charset="0"/>
              <a:buChar char="•"/>
            </a:pPr>
            <a:r>
              <a:rPr lang="en-US" dirty="0">
                <a:latin typeface="Calibri" panose="020F0502020204030204" pitchFamily="34" charset="0"/>
                <a:cs typeface="Calibri" panose="020F0502020204030204" pitchFamily="34" charset="0"/>
              </a:rPr>
              <a:t>Keep team morale up. It is during times like this when effective leadership is required most. Your teams will look to you for an optimistic, yet realistic, outlook. They need to feel assured that you have a plan which will keep them and the business healthy.</a:t>
            </a:r>
          </a:p>
          <a:p>
            <a:endParaRPr lang="en-US" dirty="0"/>
          </a:p>
        </p:txBody>
      </p:sp>
      <p:sp>
        <p:nvSpPr>
          <p:cNvPr id="4" name="Slide Number Placeholder 3">
            <a:extLst>
              <a:ext uri="{FF2B5EF4-FFF2-40B4-BE49-F238E27FC236}">
                <a16:creationId xmlns:a16="http://schemas.microsoft.com/office/drawing/2014/main" id="{6A70A54B-7C54-4A5A-97F5-B154E232BB00}"/>
              </a:ext>
            </a:extLst>
          </p:cNvPr>
          <p:cNvSpPr>
            <a:spLocks noGrp="1"/>
          </p:cNvSpPr>
          <p:nvPr>
            <p:ph type="sldNum" sz="quarter" idx="12"/>
          </p:nvPr>
        </p:nvSpPr>
        <p:spPr/>
        <p:txBody>
          <a:bodyPr/>
          <a:lstStyle/>
          <a:p>
            <a:fld id="{30B18789-35AA-4FCF-AB53-E0D941FA7268}" type="slidenum">
              <a:rPr lang="en-US" smtClean="0"/>
              <a:t>36</a:t>
            </a:fld>
            <a:endParaRPr lang="en-US" dirty="0"/>
          </a:p>
        </p:txBody>
      </p:sp>
    </p:spTree>
    <p:extLst>
      <p:ext uri="{BB962C8B-B14F-4D97-AF65-F5344CB8AC3E}">
        <p14:creationId xmlns:p14="http://schemas.microsoft.com/office/powerpoint/2010/main" val="260282822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981909-783D-4858-A1C3-3F067BF8F748}"/>
              </a:ext>
            </a:extLst>
          </p:cNvPr>
          <p:cNvSpPr>
            <a:spLocks noGrp="1"/>
          </p:cNvSpPr>
          <p:nvPr>
            <p:ph type="title"/>
          </p:nvPr>
        </p:nvSpPr>
        <p:spPr/>
        <p:txBody>
          <a:bodyPr/>
          <a:lstStyle/>
          <a:p>
            <a:r>
              <a:rPr lang="en-US" dirty="0"/>
              <a:t>Thank you! </a:t>
            </a:r>
            <a:br>
              <a:rPr lang="en-US" dirty="0"/>
            </a:br>
            <a:br>
              <a:rPr lang="en-US" dirty="0"/>
            </a:br>
            <a:r>
              <a:rPr lang="en-US" dirty="0"/>
              <a:t>Questions?</a:t>
            </a:r>
          </a:p>
        </p:txBody>
      </p:sp>
    </p:spTree>
    <p:extLst>
      <p:ext uri="{BB962C8B-B14F-4D97-AF65-F5344CB8AC3E}">
        <p14:creationId xmlns:p14="http://schemas.microsoft.com/office/powerpoint/2010/main" val="428478913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E5167141-A385-41DE-AB4F-8E20E01CA8BF}"/>
              </a:ext>
            </a:extLst>
          </p:cNvPr>
          <p:cNvSpPr>
            <a:spLocks noGrp="1"/>
          </p:cNvSpPr>
          <p:nvPr>
            <p:ph type="title"/>
          </p:nvPr>
        </p:nvSpPr>
        <p:spPr>
          <a:xfrm>
            <a:off x="776160" y="292439"/>
            <a:ext cx="10906008" cy="1115415"/>
          </a:xfrm>
        </p:spPr>
        <p:txBody>
          <a:bodyPr vert="horz" lIns="91440" tIns="45720" rIns="91440" bIns="45720" rtlCol="0" anchor="b">
            <a:normAutofit/>
          </a:bodyPr>
          <a:lstStyle/>
          <a:p>
            <a:r>
              <a:rPr lang="en-US" sz="6000" dirty="0"/>
              <a:t>Contact Your Presenters</a:t>
            </a:r>
          </a:p>
        </p:txBody>
      </p:sp>
      <p:sp>
        <p:nvSpPr>
          <p:cNvPr id="16" name="TextBox 15">
            <a:extLst>
              <a:ext uri="{FF2B5EF4-FFF2-40B4-BE49-F238E27FC236}">
                <a16:creationId xmlns:a16="http://schemas.microsoft.com/office/drawing/2014/main" id="{018E31DA-7CC8-4FC2-95AA-FE71CD6C7A35}"/>
              </a:ext>
            </a:extLst>
          </p:cNvPr>
          <p:cNvSpPr txBox="1"/>
          <p:nvPr/>
        </p:nvSpPr>
        <p:spPr>
          <a:xfrm>
            <a:off x="2371137" y="5042846"/>
            <a:ext cx="2685706" cy="1323439"/>
          </a:xfrm>
          <a:prstGeom prst="rect">
            <a:avLst/>
          </a:prstGeom>
          <a:noFill/>
        </p:spPr>
        <p:txBody>
          <a:bodyPr wrap="square" rtlCol="0">
            <a:spAutoFit/>
          </a:bodyPr>
          <a:lstStyle/>
          <a:p>
            <a:pPr algn="ctr"/>
            <a:r>
              <a:rPr lang="en-US" sz="1600" b="1" dirty="0">
                <a:latin typeface="Calibri" panose="020F0502020204030204" pitchFamily="34" charset="0"/>
                <a:cs typeface="Calibri" panose="020F0502020204030204" pitchFamily="34" charset="0"/>
              </a:rPr>
              <a:t>Domenic Segalla</a:t>
            </a:r>
            <a:endParaRPr lang="en-US" sz="1600" dirty="0">
              <a:latin typeface="Calibri" panose="020F0502020204030204" pitchFamily="34" charset="0"/>
              <a:cs typeface="Calibri" panose="020F0502020204030204" pitchFamily="34" charset="0"/>
            </a:endParaRPr>
          </a:p>
          <a:p>
            <a:pPr algn="ctr"/>
            <a:r>
              <a:rPr lang="en-US" sz="1600" dirty="0">
                <a:latin typeface="Calibri" panose="020F0502020204030204" pitchFamily="34" charset="0"/>
                <a:cs typeface="Calibri" panose="020F0502020204030204" pitchFamily="34" charset="0"/>
              </a:rPr>
              <a:t>Principal, Team Leader, </a:t>
            </a:r>
            <a:r>
              <a:rPr lang="en-US" sz="1600" dirty="0">
                <a:latin typeface="Calibri" panose="020F0502020204030204" pitchFamily="34" charset="0"/>
                <a:cs typeface="Calibri" panose="020F0502020204030204" pitchFamily="34" charset="0"/>
                <a:hlinkClick r:id="rId2"/>
              </a:rPr>
              <a:t>dsegalla@Withum.com</a:t>
            </a:r>
            <a:endParaRPr lang="en-US" sz="1600" dirty="0">
              <a:latin typeface="Calibri" panose="020F0502020204030204" pitchFamily="34" charset="0"/>
              <a:cs typeface="Calibri" panose="020F0502020204030204" pitchFamily="34" charset="0"/>
            </a:endParaRPr>
          </a:p>
          <a:p>
            <a:pPr algn="ctr"/>
            <a:r>
              <a:rPr lang="en-US" sz="1600" dirty="0">
                <a:latin typeface="Calibri" panose="020F0502020204030204" pitchFamily="34" charset="0"/>
                <a:cs typeface="Calibri" panose="020F0502020204030204" pitchFamily="34" charset="0"/>
              </a:rPr>
              <a:t>(917) 734 9485</a:t>
            </a:r>
          </a:p>
          <a:p>
            <a:pPr algn="ctr"/>
            <a:endParaRPr lang="en-US" sz="1600" dirty="0"/>
          </a:p>
        </p:txBody>
      </p:sp>
      <p:sp>
        <p:nvSpPr>
          <p:cNvPr id="23" name="TextBox 22">
            <a:extLst>
              <a:ext uri="{FF2B5EF4-FFF2-40B4-BE49-F238E27FC236}">
                <a16:creationId xmlns:a16="http://schemas.microsoft.com/office/drawing/2014/main" id="{8959B738-7240-49FF-BB4A-783128063B54}"/>
              </a:ext>
            </a:extLst>
          </p:cNvPr>
          <p:cNvSpPr txBox="1"/>
          <p:nvPr/>
        </p:nvSpPr>
        <p:spPr>
          <a:xfrm>
            <a:off x="6939852" y="5041468"/>
            <a:ext cx="2866323" cy="1323439"/>
          </a:xfrm>
          <a:prstGeom prst="rect">
            <a:avLst/>
          </a:prstGeom>
          <a:noFill/>
        </p:spPr>
        <p:txBody>
          <a:bodyPr wrap="square" rtlCol="0">
            <a:spAutoFit/>
          </a:bodyPr>
          <a:lstStyle/>
          <a:p>
            <a:pPr algn="ctr"/>
            <a:r>
              <a:rPr lang="en-US" sz="1600" b="1" dirty="0">
                <a:latin typeface="Calibri" panose="020F0502020204030204" pitchFamily="34" charset="0"/>
                <a:cs typeface="Calibri" panose="020F0502020204030204" pitchFamily="34" charset="0"/>
              </a:rPr>
              <a:t>Stephanie Maresca</a:t>
            </a:r>
            <a:r>
              <a:rPr lang="en-US" sz="1600" dirty="0">
                <a:latin typeface="Calibri" panose="020F0502020204030204" pitchFamily="34" charset="0"/>
                <a:cs typeface="Calibri" panose="020F0502020204030204" pitchFamily="34" charset="0"/>
              </a:rPr>
              <a:t>, CPA </a:t>
            </a:r>
          </a:p>
          <a:p>
            <a:pPr algn="ctr"/>
            <a:r>
              <a:rPr lang="en-US" sz="1600" dirty="0">
                <a:latin typeface="Calibri" panose="020F0502020204030204" pitchFamily="34" charset="0"/>
                <a:cs typeface="Calibri" panose="020F0502020204030204" pitchFamily="34" charset="0"/>
              </a:rPr>
              <a:t>Senior Manager, </a:t>
            </a:r>
          </a:p>
          <a:p>
            <a:pPr algn="ctr"/>
            <a:r>
              <a:rPr lang="en-US" sz="1600" dirty="0">
                <a:latin typeface="Calibri" panose="020F0502020204030204" pitchFamily="34" charset="0"/>
                <a:cs typeface="Calibri" panose="020F0502020204030204" pitchFamily="34" charset="0"/>
                <a:hlinkClick r:id="rId3"/>
              </a:rPr>
              <a:t>smaresca@Withum.com</a:t>
            </a:r>
            <a:endParaRPr lang="en-US" sz="1600" dirty="0">
              <a:latin typeface="Calibri" panose="020F0502020204030204" pitchFamily="34" charset="0"/>
              <a:cs typeface="Calibri" panose="020F0502020204030204" pitchFamily="34" charset="0"/>
            </a:endParaRPr>
          </a:p>
          <a:p>
            <a:pPr algn="ctr"/>
            <a:r>
              <a:rPr lang="en-US" sz="1600" dirty="0">
                <a:latin typeface="Calibri" panose="020F0502020204030204" pitchFamily="34" charset="0"/>
                <a:cs typeface="Calibri" panose="020F0502020204030204" pitchFamily="34" charset="0"/>
              </a:rPr>
              <a:t>(732) 740 7454</a:t>
            </a:r>
          </a:p>
          <a:p>
            <a:pPr algn="ctr"/>
            <a:endParaRPr lang="en-US" sz="1600" dirty="0"/>
          </a:p>
        </p:txBody>
      </p:sp>
      <p:pic>
        <p:nvPicPr>
          <p:cNvPr id="4" name="Picture 3">
            <a:extLst>
              <a:ext uri="{FF2B5EF4-FFF2-40B4-BE49-F238E27FC236}">
                <a16:creationId xmlns:a16="http://schemas.microsoft.com/office/drawing/2014/main" id="{BA214524-EF1D-47F3-BAC2-A56970182B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29547" y="2041381"/>
            <a:ext cx="1968885" cy="2954049"/>
          </a:xfrm>
          <a:prstGeom prst="rect">
            <a:avLst/>
          </a:prstGeom>
        </p:spPr>
      </p:pic>
      <p:pic>
        <p:nvPicPr>
          <p:cNvPr id="8" name="Picture 7">
            <a:extLst>
              <a:ext uri="{FF2B5EF4-FFF2-40B4-BE49-F238E27FC236}">
                <a16:creationId xmlns:a16="http://schemas.microsoft.com/office/drawing/2014/main" id="{AC421C2F-C234-4476-925F-2AE225E2D11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16016" y="2041381"/>
            <a:ext cx="1968885" cy="2954049"/>
          </a:xfrm>
          <a:prstGeom prst="rect">
            <a:avLst/>
          </a:prstGeom>
        </p:spPr>
      </p:pic>
      <p:sp>
        <p:nvSpPr>
          <p:cNvPr id="5" name="Slide Number Placeholder 4">
            <a:extLst>
              <a:ext uri="{FF2B5EF4-FFF2-40B4-BE49-F238E27FC236}">
                <a16:creationId xmlns:a16="http://schemas.microsoft.com/office/drawing/2014/main" id="{602310C6-E894-49D7-93F9-378D110F5B9A}"/>
              </a:ext>
            </a:extLst>
          </p:cNvPr>
          <p:cNvSpPr>
            <a:spLocks noGrp="1"/>
          </p:cNvSpPr>
          <p:nvPr>
            <p:ph type="sldNum" sz="quarter" idx="12"/>
          </p:nvPr>
        </p:nvSpPr>
        <p:spPr>
          <a:xfrm>
            <a:off x="10071166" y="6364907"/>
            <a:ext cx="629727" cy="365125"/>
          </a:xfrm>
        </p:spPr>
        <p:txBody>
          <a:bodyPr/>
          <a:lstStyle/>
          <a:p>
            <a:fld id="{30B18789-35AA-4FCF-AB53-E0D941FA7268}" type="slidenum">
              <a:rPr lang="en-US" smtClean="0"/>
              <a:t>38</a:t>
            </a:fld>
            <a:endParaRPr lang="en-US" dirty="0"/>
          </a:p>
        </p:txBody>
      </p:sp>
    </p:spTree>
    <p:extLst>
      <p:ext uri="{BB962C8B-B14F-4D97-AF65-F5344CB8AC3E}">
        <p14:creationId xmlns:p14="http://schemas.microsoft.com/office/powerpoint/2010/main" val="362277862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1E0758-32C5-47CC-AAFC-FBE7D0C20026}"/>
              </a:ext>
            </a:extLst>
          </p:cNvPr>
          <p:cNvSpPr>
            <a:spLocks noGrp="1"/>
          </p:cNvSpPr>
          <p:nvPr>
            <p:ph type="title"/>
          </p:nvPr>
        </p:nvSpPr>
        <p:spPr/>
        <p:txBody>
          <a:bodyPr/>
          <a:lstStyle/>
          <a:p>
            <a:r>
              <a:rPr lang="en-US" dirty="0"/>
              <a:t>I Started My Business on February 19, 2020 can I apply for the EIDL or PPP Loan?</a:t>
            </a:r>
          </a:p>
        </p:txBody>
      </p:sp>
      <p:sp>
        <p:nvSpPr>
          <p:cNvPr id="3" name="Content Placeholder 2">
            <a:extLst>
              <a:ext uri="{FF2B5EF4-FFF2-40B4-BE49-F238E27FC236}">
                <a16:creationId xmlns:a16="http://schemas.microsoft.com/office/drawing/2014/main" id="{AA1591F9-D64A-48A9-B4A8-17B1769F033C}"/>
              </a:ext>
            </a:extLst>
          </p:cNvPr>
          <p:cNvSpPr>
            <a:spLocks noGrp="1"/>
          </p:cNvSpPr>
          <p:nvPr>
            <p:ph idx="1"/>
          </p:nvPr>
        </p:nvSpPr>
        <p:spPr/>
        <p:txBody>
          <a:bodyPr>
            <a:normAutofit/>
          </a:bodyPr>
          <a:lstStyle/>
          <a:p>
            <a:r>
              <a:rPr lang="en-US" dirty="0"/>
              <a:t>No.</a:t>
            </a:r>
          </a:p>
          <a:p>
            <a:endParaRPr lang="en-US" dirty="0"/>
          </a:p>
        </p:txBody>
      </p:sp>
      <p:sp>
        <p:nvSpPr>
          <p:cNvPr id="4" name="Slide Number Placeholder 3">
            <a:extLst>
              <a:ext uri="{FF2B5EF4-FFF2-40B4-BE49-F238E27FC236}">
                <a16:creationId xmlns:a16="http://schemas.microsoft.com/office/drawing/2014/main" id="{6F166DA9-2C02-42D8-A818-311230F10771}"/>
              </a:ext>
            </a:extLst>
          </p:cNvPr>
          <p:cNvSpPr>
            <a:spLocks noGrp="1"/>
          </p:cNvSpPr>
          <p:nvPr>
            <p:ph type="sldNum" sz="quarter" idx="12"/>
          </p:nvPr>
        </p:nvSpPr>
        <p:spPr/>
        <p:txBody>
          <a:bodyPr/>
          <a:lstStyle/>
          <a:p>
            <a:fld id="{30B18789-35AA-4FCF-AB53-E0D941FA7268}" type="slidenum">
              <a:rPr lang="en-US" smtClean="0"/>
              <a:t>39</a:t>
            </a:fld>
            <a:endParaRPr lang="en-US" dirty="0"/>
          </a:p>
        </p:txBody>
      </p:sp>
      <p:pic>
        <p:nvPicPr>
          <p:cNvPr id="5" name="Picture 4">
            <a:extLst>
              <a:ext uri="{FF2B5EF4-FFF2-40B4-BE49-F238E27FC236}">
                <a16:creationId xmlns:a16="http://schemas.microsoft.com/office/drawing/2014/main" id="{F25D0299-2FAD-4D62-B4D4-E450E03447B6}"/>
              </a:ext>
            </a:extLst>
          </p:cNvPr>
          <p:cNvPicPr>
            <a:picLocks noChangeAspect="1"/>
          </p:cNvPicPr>
          <p:nvPr/>
        </p:nvPicPr>
        <p:blipFill>
          <a:blip r:embed="rId2"/>
          <a:stretch>
            <a:fillRect/>
          </a:stretch>
        </p:blipFill>
        <p:spPr>
          <a:xfrm>
            <a:off x="3762375" y="2230016"/>
            <a:ext cx="6303234" cy="1903834"/>
          </a:xfrm>
          <a:prstGeom prst="rect">
            <a:avLst/>
          </a:prstGeom>
        </p:spPr>
      </p:pic>
      <p:pic>
        <p:nvPicPr>
          <p:cNvPr id="6" name="Picture 5">
            <a:extLst>
              <a:ext uri="{FF2B5EF4-FFF2-40B4-BE49-F238E27FC236}">
                <a16:creationId xmlns:a16="http://schemas.microsoft.com/office/drawing/2014/main" id="{0CFA88E9-8AB5-4D84-9A28-DF36DA434178}"/>
              </a:ext>
            </a:extLst>
          </p:cNvPr>
          <p:cNvPicPr>
            <a:picLocks noChangeAspect="1"/>
          </p:cNvPicPr>
          <p:nvPr/>
        </p:nvPicPr>
        <p:blipFill>
          <a:blip r:embed="rId3"/>
          <a:stretch>
            <a:fillRect/>
          </a:stretch>
        </p:blipFill>
        <p:spPr>
          <a:xfrm>
            <a:off x="3762375" y="4001294"/>
            <a:ext cx="6347004" cy="1345147"/>
          </a:xfrm>
          <a:prstGeom prst="rect">
            <a:avLst/>
          </a:prstGeom>
        </p:spPr>
      </p:pic>
      <mc:AlternateContent xmlns:mc="http://schemas.openxmlformats.org/markup-compatibility/2006" xmlns:p14="http://schemas.microsoft.com/office/powerpoint/2010/main">
        <mc:Choice Requires="p14">
          <p:contentPart p14:bwMode="auto" r:id="rId4">
            <p14:nvContentPartPr>
              <p14:cNvPr id="7" name="Ink 6">
                <a:extLst>
                  <a:ext uri="{FF2B5EF4-FFF2-40B4-BE49-F238E27FC236}">
                    <a16:creationId xmlns:a16="http://schemas.microsoft.com/office/drawing/2014/main" id="{922D46F8-FC44-406F-97E2-62994F602493}"/>
                  </a:ext>
                </a:extLst>
              </p14:cNvPr>
              <p14:cNvContentPartPr/>
              <p14:nvPr/>
            </p14:nvContentPartPr>
            <p14:xfrm>
              <a:off x="4570240" y="3724147"/>
              <a:ext cx="2865240" cy="109800"/>
            </p14:xfrm>
          </p:contentPart>
        </mc:Choice>
        <mc:Fallback xmlns="">
          <p:pic>
            <p:nvPicPr>
              <p:cNvPr id="7" name="Ink 6">
                <a:extLst>
                  <a:ext uri="{FF2B5EF4-FFF2-40B4-BE49-F238E27FC236}">
                    <a16:creationId xmlns:a16="http://schemas.microsoft.com/office/drawing/2014/main" id="{922D46F8-FC44-406F-97E2-62994F602493}"/>
                  </a:ext>
                </a:extLst>
              </p:cNvPr>
              <p:cNvPicPr/>
              <p:nvPr/>
            </p:nvPicPr>
            <p:blipFill>
              <a:blip r:embed="rId5"/>
              <a:stretch>
                <a:fillRect/>
              </a:stretch>
            </p:blipFill>
            <p:spPr>
              <a:xfrm>
                <a:off x="4516240" y="3616147"/>
                <a:ext cx="2972880" cy="32544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8" name="Ink 7">
                <a:extLst>
                  <a:ext uri="{FF2B5EF4-FFF2-40B4-BE49-F238E27FC236}">
                    <a16:creationId xmlns:a16="http://schemas.microsoft.com/office/drawing/2014/main" id="{56ADB3A5-3D5A-4528-A1F3-F63861F05906}"/>
                  </a:ext>
                </a:extLst>
              </p14:cNvPr>
              <p14:cNvContentPartPr/>
              <p14:nvPr/>
            </p14:nvContentPartPr>
            <p14:xfrm>
              <a:off x="323680" y="2071387"/>
              <a:ext cx="396360" cy="34200"/>
            </p14:xfrm>
          </p:contentPart>
        </mc:Choice>
        <mc:Fallback xmlns="">
          <p:pic>
            <p:nvPicPr>
              <p:cNvPr id="8" name="Ink 7">
                <a:extLst>
                  <a:ext uri="{FF2B5EF4-FFF2-40B4-BE49-F238E27FC236}">
                    <a16:creationId xmlns:a16="http://schemas.microsoft.com/office/drawing/2014/main" id="{56ADB3A5-3D5A-4528-A1F3-F63861F05906}"/>
                  </a:ext>
                </a:extLst>
              </p:cNvPr>
              <p:cNvPicPr/>
              <p:nvPr/>
            </p:nvPicPr>
            <p:blipFill>
              <a:blip r:embed="rId7"/>
              <a:stretch>
                <a:fillRect/>
              </a:stretch>
            </p:blipFill>
            <p:spPr>
              <a:xfrm>
                <a:off x="270040" y="1963387"/>
                <a:ext cx="504000" cy="249840"/>
              </a:xfrm>
              <a:prstGeom prst="rect">
                <a:avLst/>
              </a:prstGeom>
            </p:spPr>
          </p:pic>
        </mc:Fallback>
      </mc:AlternateContent>
    </p:spTree>
    <p:extLst>
      <p:ext uri="{BB962C8B-B14F-4D97-AF65-F5344CB8AC3E}">
        <p14:creationId xmlns:p14="http://schemas.microsoft.com/office/powerpoint/2010/main" val="20347005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7638CC-23BA-4996-B5C6-C31461CA8173}"/>
              </a:ext>
            </a:extLst>
          </p:cNvPr>
          <p:cNvSpPr>
            <a:spLocks noGrp="1"/>
          </p:cNvSpPr>
          <p:nvPr>
            <p:ph type="title"/>
          </p:nvPr>
        </p:nvSpPr>
        <p:spPr>
          <a:xfrm>
            <a:off x="454325" y="2885242"/>
            <a:ext cx="11283350" cy="798343"/>
          </a:xfrm>
        </p:spPr>
        <p:txBody>
          <a:bodyPr/>
          <a:lstStyle/>
          <a:p>
            <a:r>
              <a:rPr lang="en-US" dirty="0"/>
              <a:t>COVID-19 Relief FUNDING</a:t>
            </a:r>
          </a:p>
        </p:txBody>
      </p:sp>
    </p:spTree>
    <p:extLst>
      <p:ext uri="{BB962C8B-B14F-4D97-AF65-F5344CB8AC3E}">
        <p14:creationId xmlns:p14="http://schemas.microsoft.com/office/powerpoint/2010/main" val="140404556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E27B8D-E4F8-41B2-B07E-56EEC0499A78}"/>
              </a:ext>
            </a:extLst>
          </p:cNvPr>
          <p:cNvSpPr>
            <a:spLocks noGrp="1"/>
          </p:cNvSpPr>
          <p:nvPr>
            <p:ph type="title"/>
          </p:nvPr>
        </p:nvSpPr>
        <p:spPr>
          <a:xfrm>
            <a:off x="230037" y="260792"/>
            <a:ext cx="11731925" cy="1325563"/>
          </a:xfrm>
        </p:spPr>
        <p:txBody>
          <a:bodyPr/>
          <a:lstStyle/>
          <a:p>
            <a:r>
              <a:rPr lang="en-US" dirty="0"/>
              <a:t>How do I determine number of employees?</a:t>
            </a:r>
          </a:p>
        </p:txBody>
      </p:sp>
      <p:pic>
        <p:nvPicPr>
          <p:cNvPr id="5" name="Content Placeholder 4">
            <a:extLst>
              <a:ext uri="{FF2B5EF4-FFF2-40B4-BE49-F238E27FC236}">
                <a16:creationId xmlns:a16="http://schemas.microsoft.com/office/drawing/2014/main" id="{860C3F7E-F661-4300-8AB4-3B34F16A8A13}"/>
              </a:ext>
            </a:extLst>
          </p:cNvPr>
          <p:cNvPicPr>
            <a:picLocks noGrp="1" noChangeAspect="1"/>
          </p:cNvPicPr>
          <p:nvPr>
            <p:ph idx="1"/>
          </p:nvPr>
        </p:nvPicPr>
        <p:blipFill>
          <a:blip r:embed="rId2"/>
          <a:stretch>
            <a:fillRect/>
          </a:stretch>
        </p:blipFill>
        <p:spPr>
          <a:xfrm>
            <a:off x="2118048" y="1362269"/>
            <a:ext cx="8434874" cy="4996110"/>
          </a:xfrm>
          <a:prstGeom prst="rect">
            <a:avLst/>
          </a:prstGeom>
        </p:spPr>
      </p:pic>
      <p:sp>
        <p:nvSpPr>
          <p:cNvPr id="4" name="Slide Number Placeholder 3">
            <a:extLst>
              <a:ext uri="{FF2B5EF4-FFF2-40B4-BE49-F238E27FC236}">
                <a16:creationId xmlns:a16="http://schemas.microsoft.com/office/drawing/2014/main" id="{58F9EFE0-05B4-4D35-92AB-52B5F22BA4C5}"/>
              </a:ext>
            </a:extLst>
          </p:cNvPr>
          <p:cNvSpPr>
            <a:spLocks noGrp="1"/>
          </p:cNvSpPr>
          <p:nvPr>
            <p:ph type="sldNum" sz="quarter" idx="12"/>
          </p:nvPr>
        </p:nvSpPr>
        <p:spPr/>
        <p:txBody>
          <a:bodyPr/>
          <a:lstStyle/>
          <a:p>
            <a:fld id="{30B18789-35AA-4FCF-AB53-E0D941FA7268}" type="slidenum">
              <a:rPr lang="en-US" smtClean="0"/>
              <a:t>40</a:t>
            </a:fld>
            <a:endParaRPr lang="en-US" dirty="0"/>
          </a:p>
        </p:txBody>
      </p:sp>
      <mc:AlternateContent xmlns:mc="http://schemas.openxmlformats.org/markup-compatibility/2006" xmlns:p14="http://schemas.microsoft.com/office/powerpoint/2010/main">
        <mc:Choice Requires="p14">
          <p:contentPart p14:bwMode="auto" r:id="rId3">
            <p14:nvContentPartPr>
              <p14:cNvPr id="6" name="Ink 5">
                <a:extLst>
                  <a:ext uri="{FF2B5EF4-FFF2-40B4-BE49-F238E27FC236}">
                    <a16:creationId xmlns:a16="http://schemas.microsoft.com/office/drawing/2014/main" id="{5E92463A-33E8-4779-BD2A-C7124DE5E356}"/>
                  </a:ext>
                </a:extLst>
              </p14:cNvPr>
              <p14:cNvContentPartPr/>
              <p14:nvPr/>
            </p14:nvContentPartPr>
            <p14:xfrm>
              <a:off x="2752457" y="3581544"/>
              <a:ext cx="5442120" cy="20160"/>
            </p14:xfrm>
          </p:contentPart>
        </mc:Choice>
        <mc:Fallback xmlns="">
          <p:pic>
            <p:nvPicPr>
              <p:cNvPr id="6" name="Ink 5">
                <a:extLst>
                  <a:ext uri="{FF2B5EF4-FFF2-40B4-BE49-F238E27FC236}">
                    <a16:creationId xmlns:a16="http://schemas.microsoft.com/office/drawing/2014/main" id="{5E92463A-33E8-4779-BD2A-C7124DE5E356}"/>
                  </a:ext>
                </a:extLst>
              </p:cNvPr>
              <p:cNvPicPr/>
              <p:nvPr/>
            </p:nvPicPr>
            <p:blipFill>
              <a:blip r:embed="rId4"/>
              <a:stretch>
                <a:fillRect/>
              </a:stretch>
            </p:blipFill>
            <p:spPr>
              <a:xfrm>
                <a:off x="2698457" y="3473904"/>
                <a:ext cx="5549760" cy="2358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7" name="Ink 6">
                <a:extLst>
                  <a:ext uri="{FF2B5EF4-FFF2-40B4-BE49-F238E27FC236}">
                    <a16:creationId xmlns:a16="http://schemas.microsoft.com/office/drawing/2014/main" id="{6C8577ED-6EFF-4A9C-9039-7E77F167F782}"/>
                  </a:ext>
                </a:extLst>
              </p14:cNvPr>
              <p14:cNvContentPartPr/>
              <p14:nvPr/>
            </p14:nvContentPartPr>
            <p14:xfrm>
              <a:off x="9311440" y="3597427"/>
              <a:ext cx="546480" cy="60480"/>
            </p14:xfrm>
          </p:contentPart>
        </mc:Choice>
        <mc:Fallback xmlns="">
          <p:pic>
            <p:nvPicPr>
              <p:cNvPr id="7" name="Ink 6">
                <a:extLst>
                  <a:ext uri="{FF2B5EF4-FFF2-40B4-BE49-F238E27FC236}">
                    <a16:creationId xmlns:a16="http://schemas.microsoft.com/office/drawing/2014/main" id="{6C8577ED-6EFF-4A9C-9039-7E77F167F782}"/>
                  </a:ext>
                </a:extLst>
              </p:cNvPr>
              <p:cNvPicPr/>
              <p:nvPr/>
            </p:nvPicPr>
            <p:blipFill>
              <a:blip r:embed="rId6"/>
              <a:stretch>
                <a:fillRect/>
              </a:stretch>
            </p:blipFill>
            <p:spPr>
              <a:xfrm>
                <a:off x="9257800" y="3489427"/>
                <a:ext cx="654120" cy="27612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8" name="Ink 7">
                <a:extLst>
                  <a:ext uri="{FF2B5EF4-FFF2-40B4-BE49-F238E27FC236}">
                    <a16:creationId xmlns:a16="http://schemas.microsoft.com/office/drawing/2014/main" id="{9E388C4E-0C75-490B-9B68-6BBE6B94F67F}"/>
                  </a:ext>
                </a:extLst>
              </p14:cNvPr>
              <p14:cNvContentPartPr/>
              <p14:nvPr/>
            </p14:nvContentPartPr>
            <p14:xfrm>
              <a:off x="2264440" y="3782107"/>
              <a:ext cx="812880" cy="60120"/>
            </p14:xfrm>
          </p:contentPart>
        </mc:Choice>
        <mc:Fallback xmlns="">
          <p:pic>
            <p:nvPicPr>
              <p:cNvPr id="8" name="Ink 7">
                <a:extLst>
                  <a:ext uri="{FF2B5EF4-FFF2-40B4-BE49-F238E27FC236}">
                    <a16:creationId xmlns:a16="http://schemas.microsoft.com/office/drawing/2014/main" id="{9E388C4E-0C75-490B-9B68-6BBE6B94F67F}"/>
                  </a:ext>
                </a:extLst>
              </p:cNvPr>
              <p:cNvPicPr/>
              <p:nvPr/>
            </p:nvPicPr>
            <p:blipFill>
              <a:blip r:embed="rId8"/>
              <a:stretch>
                <a:fillRect/>
              </a:stretch>
            </p:blipFill>
            <p:spPr>
              <a:xfrm>
                <a:off x="2210800" y="3674107"/>
                <a:ext cx="920520" cy="27576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9" name="Ink 8">
                <a:extLst>
                  <a:ext uri="{FF2B5EF4-FFF2-40B4-BE49-F238E27FC236}">
                    <a16:creationId xmlns:a16="http://schemas.microsoft.com/office/drawing/2014/main" id="{AE34FA95-7B3B-4B68-B641-FA621FA0EDF4}"/>
                  </a:ext>
                </a:extLst>
              </p14:cNvPr>
              <p14:cNvContentPartPr/>
              <p14:nvPr/>
            </p14:nvContentPartPr>
            <p14:xfrm>
              <a:off x="8816440" y="3799747"/>
              <a:ext cx="1401480" cy="42480"/>
            </p14:xfrm>
          </p:contentPart>
        </mc:Choice>
        <mc:Fallback xmlns="">
          <p:pic>
            <p:nvPicPr>
              <p:cNvPr id="9" name="Ink 8">
                <a:extLst>
                  <a:ext uri="{FF2B5EF4-FFF2-40B4-BE49-F238E27FC236}">
                    <a16:creationId xmlns:a16="http://schemas.microsoft.com/office/drawing/2014/main" id="{AE34FA95-7B3B-4B68-B641-FA621FA0EDF4}"/>
                  </a:ext>
                </a:extLst>
              </p:cNvPr>
              <p:cNvPicPr/>
              <p:nvPr/>
            </p:nvPicPr>
            <p:blipFill>
              <a:blip r:embed="rId10"/>
              <a:stretch>
                <a:fillRect/>
              </a:stretch>
            </p:blipFill>
            <p:spPr>
              <a:xfrm>
                <a:off x="8762800" y="3691747"/>
                <a:ext cx="1509120" cy="25812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0" name="Ink 9">
                <a:extLst>
                  <a:ext uri="{FF2B5EF4-FFF2-40B4-BE49-F238E27FC236}">
                    <a16:creationId xmlns:a16="http://schemas.microsoft.com/office/drawing/2014/main" id="{4BBCC062-64A8-4733-8702-627C001180CD}"/>
                  </a:ext>
                </a:extLst>
              </p14:cNvPr>
              <p14:cNvContentPartPr/>
              <p14:nvPr/>
            </p14:nvContentPartPr>
            <p14:xfrm>
              <a:off x="2267680" y="3959227"/>
              <a:ext cx="1166760" cy="26280"/>
            </p14:xfrm>
          </p:contentPart>
        </mc:Choice>
        <mc:Fallback xmlns="">
          <p:pic>
            <p:nvPicPr>
              <p:cNvPr id="10" name="Ink 9">
                <a:extLst>
                  <a:ext uri="{FF2B5EF4-FFF2-40B4-BE49-F238E27FC236}">
                    <a16:creationId xmlns:a16="http://schemas.microsoft.com/office/drawing/2014/main" id="{4BBCC062-64A8-4733-8702-627C001180CD}"/>
                  </a:ext>
                </a:extLst>
              </p:cNvPr>
              <p:cNvPicPr/>
              <p:nvPr/>
            </p:nvPicPr>
            <p:blipFill>
              <a:blip r:embed="rId12"/>
              <a:stretch>
                <a:fillRect/>
              </a:stretch>
            </p:blipFill>
            <p:spPr>
              <a:xfrm>
                <a:off x="2214040" y="3851227"/>
                <a:ext cx="1274400" cy="24192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1" name="Ink 10">
                <a:extLst>
                  <a:ext uri="{FF2B5EF4-FFF2-40B4-BE49-F238E27FC236}">
                    <a16:creationId xmlns:a16="http://schemas.microsoft.com/office/drawing/2014/main" id="{66C99EBF-6F03-46A0-90DC-8AB7574D9E92}"/>
                  </a:ext>
                </a:extLst>
              </p14:cNvPr>
              <p14:cNvContentPartPr/>
              <p14:nvPr/>
            </p14:nvContentPartPr>
            <p14:xfrm>
              <a:off x="2851960" y="4243627"/>
              <a:ext cx="5553000" cy="136080"/>
            </p14:xfrm>
          </p:contentPart>
        </mc:Choice>
        <mc:Fallback xmlns="">
          <p:pic>
            <p:nvPicPr>
              <p:cNvPr id="11" name="Ink 10">
                <a:extLst>
                  <a:ext uri="{FF2B5EF4-FFF2-40B4-BE49-F238E27FC236}">
                    <a16:creationId xmlns:a16="http://schemas.microsoft.com/office/drawing/2014/main" id="{66C99EBF-6F03-46A0-90DC-8AB7574D9E92}"/>
                  </a:ext>
                </a:extLst>
              </p:cNvPr>
              <p:cNvPicPr/>
              <p:nvPr/>
            </p:nvPicPr>
            <p:blipFill>
              <a:blip r:embed="rId14"/>
              <a:stretch>
                <a:fillRect/>
              </a:stretch>
            </p:blipFill>
            <p:spPr>
              <a:xfrm>
                <a:off x="2797960" y="4135987"/>
                <a:ext cx="5660640" cy="35172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2" name="Ink 11">
                <a:extLst>
                  <a:ext uri="{FF2B5EF4-FFF2-40B4-BE49-F238E27FC236}">
                    <a16:creationId xmlns:a16="http://schemas.microsoft.com/office/drawing/2014/main" id="{2C9667B8-97E0-47FB-A3B8-1228CCD0D462}"/>
                  </a:ext>
                </a:extLst>
              </p14:cNvPr>
              <p14:cNvContentPartPr/>
              <p14:nvPr/>
            </p14:nvContentPartPr>
            <p14:xfrm>
              <a:off x="3086680" y="5107627"/>
              <a:ext cx="6678360" cy="51840"/>
            </p14:xfrm>
          </p:contentPart>
        </mc:Choice>
        <mc:Fallback xmlns="">
          <p:pic>
            <p:nvPicPr>
              <p:cNvPr id="12" name="Ink 11">
                <a:extLst>
                  <a:ext uri="{FF2B5EF4-FFF2-40B4-BE49-F238E27FC236}">
                    <a16:creationId xmlns:a16="http://schemas.microsoft.com/office/drawing/2014/main" id="{2C9667B8-97E0-47FB-A3B8-1228CCD0D462}"/>
                  </a:ext>
                </a:extLst>
              </p:cNvPr>
              <p:cNvPicPr/>
              <p:nvPr/>
            </p:nvPicPr>
            <p:blipFill>
              <a:blip r:embed="rId16"/>
              <a:stretch>
                <a:fillRect/>
              </a:stretch>
            </p:blipFill>
            <p:spPr>
              <a:xfrm>
                <a:off x="3033040" y="4999627"/>
                <a:ext cx="6786000" cy="26748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3" name="Ink 12">
                <a:extLst>
                  <a:ext uri="{FF2B5EF4-FFF2-40B4-BE49-F238E27FC236}">
                    <a16:creationId xmlns:a16="http://schemas.microsoft.com/office/drawing/2014/main" id="{2888DF4F-C662-427C-AB0E-E4278EC3BB5E}"/>
                  </a:ext>
                </a:extLst>
              </p14:cNvPr>
              <p14:cNvContentPartPr/>
              <p14:nvPr/>
            </p14:nvContentPartPr>
            <p14:xfrm>
              <a:off x="2378560" y="5384467"/>
              <a:ext cx="7855200" cy="69480"/>
            </p14:xfrm>
          </p:contentPart>
        </mc:Choice>
        <mc:Fallback xmlns="">
          <p:pic>
            <p:nvPicPr>
              <p:cNvPr id="13" name="Ink 12">
                <a:extLst>
                  <a:ext uri="{FF2B5EF4-FFF2-40B4-BE49-F238E27FC236}">
                    <a16:creationId xmlns:a16="http://schemas.microsoft.com/office/drawing/2014/main" id="{2888DF4F-C662-427C-AB0E-E4278EC3BB5E}"/>
                  </a:ext>
                </a:extLst>
              </p:cNvPr>
              <p:cNvPicPr/>
              <p:nvPr/>
            </p:nvPicPr>
            <p:blipFill>
              <a:blip r:embed="rId18"/>
              <a:stretch>
                <a:fillRect/>
              </a:stretch>
            </p:blipFill>
            <p:spPr>
              <a:xfrm>
                <a:off x="2324920" y="5276467"/>
                <a:ext cx="7962840" cy="285120"/>
              </a:xfrm>
              <a:prstGeom prst="rect">
                <a:avLst/>
              </a:prstGeom>
            </p:spPr>
          </p:pic>
        </mc:Fallback>
      </mc:AlternateContent>
    </p:spTree>
    <p:extLst>
      <p:ext uri="{BB962C8B-B14F-4D97-AF65-F5344CB8AC3E}">
        <p14:creationId xmlns:p14="http://schemas.microsoft.com/office/powerpoint/2010/main" val="428047470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AE11F0-83DD-4A72-A544-19699ED0A103}"/>
              </a:ext>
            </a:extLst>
          </p:cNvPr>
          <p:cNvSpPr>
            <a:spLocks noGrp="1"/>
          </p:cNvSpPr>
          <p:nvPr>
            <p:ph type="title"/>
          </p:nvPr>
        </p:nvSpPr>
        <p:spPr/>
        <p:txBody>
          <a:bodyPr/>
          <a:lstStyle/>
          <a:p>
            <a:r>
              <a:rPr lang="en-US" dirty="0"/>
              <a:t>If I have more than 500  employees can I still apply for a PPP loan?</a:t>
            </a:r>
          </a:p>
        </p:txBody>
      </p:sp>
      <p:sp>
        <p:nvSpPr>
          <p:cNvPr id="3" name="Content Placeholder 2">
            <a:extLst>
              <a:ext uri="{FF2B5EF4-FFF2-40B4-BE49-F238E27FC236}">
                <a16:creationId xmlns:a16="http://schemas.microsoft.com/office/drawing/2014/main" id="{D3EFBD94-B20D-4D66-AD28-B94B672CD294}"/>
              </a:ext>
            </a:extLst>
          </p:cNvPr>
          <p:cNvSpPr>
            <a:spLocks noGrp="1"/>
          </p:cNvSpPr>
          <p:nvPr>
            <p:ph idx="1"/>
          </p:nvPr>
        </p:nvSpPr>
        <p:spPr>
          <a:xfrm>
            <a:off x="215659" y="1706878"/>
            <a:ext cx="11731924" cy="4351338"/>
          </a:xfrm>
        </p:spPr>
        <p:txBody>
          <a:bodyPr/>
          <a:lstStyle/>
          <a:p>
            <a:r>
              <a:rPr lang="en-US" dirty="0"/>
              <a:t>Yes if the size standard applicable to your industry uses a higher threshold for number of employees</a:t>
            </a:r>
          </a:p>
        </p:txBody>
      </p:sp>
      <p:sp>
        <p:nvSpPr>
          <p:cNvPr id="4" name="Slide Number Placeholder 3">
            <a:extLst>
              <a:ext uri="{FF2B5EF4-FFF2-40B4-BE49-F238E27FC236}">
                <a16:creationId xmlns:a16="http://schemas.microsoft.com/office/drawing/2014/main" id="{FD60A9EE-B2FF-4884-8111-856805215B7C}"/>
              </a:ext>
            </a:extLst>
          </p:cNvPr>
          <p:cNvSpPr>
            <a:spLocks noGrp="1"/>
          </p:cNvSpPr>
          <p:nvPr>
            <p:ph type="sldNum" sz="quarter" idx="12"/>
          </p:nvPr>
        </p:nvSpPr>
        <p:spPr/>
        <p:txBody>
          <a:bodyPr/>
          <a:lstStyle/>
          <a:p>
            <a:fld id="{30B18789-35AA-4FCF-AB53-E0D941FA7268}" type="slidenum">
              <a:rPr lang="en-US" smtClean="0"/>
              <a:t>41</a:t>
            </a:fld>
            <a:endParaRPr lang="en-US" dirty="0"/>
          </a:p>
        </p:txBody>
      </p:sp>
      <p:pic>
        <p:nvPicPr>
          <p:cNvPr id="5" name="Picture 4">
            <a:extLst>
              <a:ext uri="{FF2B5EF4-FFF2-40B4-BE49-F238E27FC236}">
                <a16:creationId xmlns:a16="http://schemas.microsoft.com/office/drawing/2014/main" id="{070B6C6A-698B-4498-AE6E-56F0FB730B24}"/>
              </a:ext>
            </a:extLst>
          </p:cNvPr>
          <p:cNvPicPr>
            <a:picLocks noChangeAspect="1"/>
          </p:cNvPicPr>
          <p:nvPr/>
        </p:nvPicPr>
        <p:blipFill>
          <a:blip r:embed="rId2"/>
          <a:stretch>
            <a:fillRect/>
          </a:stretch>
        </p:blipFill>
        <p:spPr>
          <a:xfrm>
            <a:off x="516514" y="2663190"/>
            <a:ext cx="6233736" cy="3513773"/>
          </a:xfrm>
          <a:prstGeom prst="rect">
            <a:avLst/>
          </a:prstGeom>
        </p:spPr>
      </p:pic>
      <mc:AlternateContent xmlns:mc="http://schemas.openxmlformats.org/markup-compatibility/2006" xmlns:p14="http://schemas.microsoft.com/office/powerpoint/2010/main">
        <mc:Choice Requires="p14">
          <p:contentPart p14:bwMode="auto" r:id="rId3">
            <p14:nvContentPartPr>
              <p14:cNvPr id="6" name="Ink 5">
                <a:extLst>
                  <a:ext uri="{FF2B5EF4-FFF2-40B4-BE49-F238E27FC236}">
                    <a16:creationId xmlns:a16="http://schemas.microsoft.com/office/drawing/2014/main" id="{E3772FB8-F0B4-442F-A1EA-D5638EE13EED}"/>
                  </a:ext>
                </a:extLst>
              </p14:cNvPr>
              <p14:cNvContentPartPr/>
              <p14:nvPr/>
            </p14:nvContentPartPr>
            <p14:xfrm>
              <a:off x="2505923" y="5540813"/>
              <a:ext cx="4614120" cy="57240"/>
            </p14:xfrm>
          </p:contentPart>
        </mc:Choice>
        <mc:Fallback xmlns="">
          <p:pic>
            <p:nvPicPr>
              <p:cNvPr id="6" name="Ink 5">
                <a:extLst>
                  <a:ext uri="{FF2B5EF4-FFF2-40B4-BE49-F238E27FC236}">
                    <a16:creationId xmlns:a16="http://schemas.microsoft.com/office/drawing/2014/main" id="{E3772FB8-F0B4-442F-A1EA-D5638EE13EED}"/>
                  </a:ext>
                </a:extLst>
              </p:cNvPr>
              <p:cNvPicPr/>
              <p:nvPr/>
            </p:nvPicPr>
            <p:blipFill>
              <a:blip r:embed="rId4"/>
              <a:stretch>
                <a:fillRect/>
              </a:stretch>
            </p:blipFill>
            <p:spPr>
              <a:xfrm>
                <a:off x="2452283" y="5432813"/>
                <a:ext cx="4721760" cy="272880"/>
              </a:xfrm>
              <a:prstGeom prst="rect">
                <a:avLst/>
              </a:prstGeom>
            </p:spPr>
          </p:pic>
        </mc:Fallback>
      </mc:AlternateContent>
      <p:pic>
        <p:nvPicPr>
          <p:cNvPr id="8" name="Picture 7">
            <a:extLst>
              <a:ext uri="{FF2B5EF4-FFF2-40B4-BE49-F238E27FC236}">
                <a16:creationId xmlns:a16="http://schemas.microsoft.com/office/drawing/2014/main" id="{B116F8F9-F9E9-40D7-81C8-1DF4748F269C}"/>
              </a:ext>
            </a:extLst>
          </p:cNvPr>
          <p:cNvPicPr>
            <a:picLocks noChangeAspect="1"/>
          </p:cNvPicPr>
          <p:nvPr/>
        </p:nvPicPr>
        <p:blipFill>
          <a:blip r:embed="rId5"/>
          <a:stretch>
            <a:fillRect/>
          </a:stretch>
        </p:blipFill>
        <p:spPr>
          <a:xfrm>
            <a:off x="6718662" y="2770561"/>
            <a:ext cx="5257677" cy="1437545"/>
          </a:xfrm>
          <a:prstGeom prst="rect">
            <a:avLst/>
          </a:prstGeom>
        </p:spPr>
      </p:pic>
      <mc:AlternateContent xmlns:mc="http://schemas.openxmlformats.org/markup-compatibility/2006" xmlns:p14="http://schemas.microsoft.com/office/powerpoint/2010/main">
        <mc:Choice Requires="p14">
          <p:contentPart p14:bwMode="auto" r:id="rId6">
            <p14:nvContentPartPr>
              <p14:cNvPr id="9" name="Ink 8">
                <a:extLst>
                  <a:ext uri="{FF2B5EF4-FFF2-40B4-BE49-F238E27FC236}">
                    <a16:creationId xmlns:a16="http://schemas.microsoft.com/office/drawing/2014/main" id="{3053D6D4-A311-4893-922A-2EC14CA26B05}"/>
                  </a:ext>
                </a:extLst>
              </p14:cNvPr>
              <p14:cNvContentPartPr/>
              <p14:nvPr/>
            </p14:nvContentPartPr>
            <p14:xfrm>
              <a:off x="7118897" y="3413784"/>
              <a:ext cx="4460040" cy="123120"/>
            </p14:xfrm>
          </p:contentPart>
        </mc:Choice>
        <mc:Fallback xmlns="">
          <p:pic>
            <p:nvPicPr>
              <p:cNvPr id="9" name="Ink 8">
                <a:extLst>
                  <a:ext uri="{FF2B5EF4-FFF2-40B4-BE49-F238E27FC236}">
                    <a16:creationId xmlns:a16="http://schemas.microsoft.com/office/drawing/2014/main" id="{3053D6D4-A311-4893-922A-2EC14CA26B05}"/>
                  </a:ext>
                </a:extLst>
              </p:cNvPr>
              <p:cNvPicPr/>
              <p:nvPr/>
            </p:nvPicPr>
            <p:blipFill>
              <a:blip r:embed="rId7"/>
              <a:stretch>
                <a:fillRect/>
              </a:stretch>
            </p:blipFill>
            <p:spPr>
              <a:xfrm>
                <a:off x="7065257" y="3305784"/>
                <a:ext cx="4567680" cy="33876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0" name="Ink 9">
                <a:extLst>
                  <a:ext uri="{FF2B5EF4-FFF2-40B4-BE49-F238E27FC236}">
                    <a16:creationId xmlns:a16="http://schemas.microsoft.com/office/drawing/2014/main" id="{A687471D-1270-4F5B-A54D-02E4E747B0A2}"/>
                  </a:ext>
                </a:extLst>
              </p14:cNvPr>
              <p14:cNvContentPartPr/>
              <p14:nvPr/>
            </p14:nvContentPartPr>
            <p14:xfrm>
              <a:off x="7013200" y="3882547"/>
              <a:ext cx="4587480" cy="160920"/>
            </p14:xfrm>
          </p:contentPart>
        </mc:Choice>
        <mc:Fallback xmlns="">
          <p:pic>
            <p:nvPicPr>
              <p:cNvPr id="10" name="Ink 9">
                <a:extLst>
                  <a:ext uri="{FF2B5EF4-FFF2-40B4-BE49-F238E27FC236}">
                    <a16:creationId xmlns:a16="http://schemas.microsoft.com/office/drawing/2014/main" id="{A687471D-1270-4F5B-A54D-02E4E747B0A2}"/>
                  </a:ext>
                </a:extLst>
              </p:cNvPr>
              <p:cNvPicPr/>
              <p:nvPr/>
            </p:nvPicPr>
            <p:blipFill>
              <a:blip r:embed="rId9"/>
              <a:stretch>
                <a:fillRect/>
              </a:stretch>
            </p:blipFill>
            <p:spPr>
              <a:xfrm>
                <a:off x="6959200" y="3774907"/>
                <a:ext cx="4695120" cy="376560"/>
              </a:xfrm>
              <a:prstGeom prst="rect">
                <a:avLst/>
              </a:prstGeom>
            </p:spPr>
          </p:pic>
        </mc:Fallback>
      </mc:AlternateContent>
    </p:spTree>
    <p:extLst>
      <p:ext uri="{BB962C8B-B14F-4D97-AF65-F5344CB8AC3E}">
        <p14:creationId xmlns:p14="http://schemas.microsoft.com/office/powerpoint/2010/main" val="311162961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118833-8DA5-48B4-AF2A-EB408C80B525}"/>
              </a:ext>
            </a:extLst>
          </p:cNvPr>
          <p:cNvSpPr>
            <a:spLocks noGrp="1"/>
          </p:cNvSpPr>
          <p:nvPr>
            <p:ph type="title"/>
          </p:nvPr>
        </p:nvSpPr>
        <p:spPr>
          <a:xfrm>
            <a:off x="230037" y="249277"/>
            <a:ext cx="11731925" cy="1325563"/>
          </a:xfrm>
        </p:spPr>
        <p:txBody>
          <a:bodyPr/>
          <a:lstStyle/>
          <a:p>
            <a:r>
              <a:rPr lang="en-US" dirty="0"/>
              <a:t>How do I calculate the PPP Loan amount?</a:t>
            </a:r>
          </a:p>
        </p:txBody>
      </p:sp>
      <p:pic>
        <p:nvPicPr>
          <p:cNvPr id="5" name="Content Placeholder 4">
            <a:extLst>
              <a:ext uri="{FF2B5EF4-FFF2-40B4-BE49-F238E27FC236}">
                <a16:creationId xmlns:a16="http://schemas.microsoft.com/office/drawing/2014/main" id="{0F289E4E-CD81-4973-A119-7FCA30DC6332}"/>
              </a:ext>
            </a:extLst>
          </p:cNvPr>
          <p:cNvPicPr>
            <a:picLocks noGrp="1" noChangeAspect="1"/>
          </p:cNvPicPr>
          <p:nvPr>
            <p:ph idx="1"/>
          </p:nvPr>
        </p:nvPicPr>
        <p:blipFill>
          <a:blip r:embed="rId2"/>
          <a:stretch>
            <a:fillRect/>
          </a:stretch>
        </p:blipFill>
        <p:spPr>
          <a:xfrm>
            <a:off x="3892927" y="1308608"/>
            <a:ext cx="5652631" cy="4517782"/>
          </a:xfrm>
          <a:prstGeom prst="rect">
            <a:avLst/>
          </a:prstGeom>
        </p:spPr>
      </p:pic>
      <p:sp>
        <p:nvSpPr>
          <p:cNvPr id="4" name="Slide Number Placeholder 3">
            <a:extLst>
              <a:ext uri="{FF2B5EF4-FFF2-40B4-BE49-F238E27FC236}">
                <a16:creationId xmlns:a16="http://schemas.microsoft.com/office/drawing/2014/main" id="{F40D82F8-8FB6-4F75-ACA4-763B70E47C7D}"/>
              </a:ext>
            </a:extLst>
          </p:cNvPr>
          <p:cNvSpPr>
            <a:spLocks noGrp="1"/>
          </p:cNvSpPr>
          <p:nvPr>
            <p:ph type="sldNum" sz="quarter" idx="12"/>
          </p:nvPr>
        </p:nvSpPr>
        <p:spPr/>
        <p:txBody>
          <a:bodyPr/>
          <a:lstStyle/>
          <a:p>
            <a:fld id="{30B18789-35AA-4FCF-AB53-E0D941FA7268}" type="slidenum">
              <a:rPr lang="en-US" smtClean="0"/>
              <a:t>42</a:t>
            </a:fld>
            <a:endParaRPr lang="en-US" dirty="0"/>
          </a:p>
        </p:txBody>
      </p:sp>
      <p:pic>
        <p:nvPicPr>
          <p:cNvPr id="6" name="Picture 5">
            <a:extLst>
              <a:ext uri="{FF2B5EF4-FFF2-40B4-BE49-F238E27FC236}">
                <a16:creationId xmlns:a16="http://schemas.microsoft.com/office/drawing/2014/main" id="{4CD32DDA-D6FA-4A48-BA8C-D656987F228E}"/>
              </a:ext>
            </a:extLst>
          </p:cNvPr>
          <p:cNvPicPr>
            <a:picLocks noChangeAspect="1"/>
          </p:cNvPicPr>
          <p:nvPr/>
        </p:nvPicPr>
        <p:blipFill>
          <a:blip r:embed="rId3"/>
          <a:stretch>
            <a:fillRect/>
          </a:stretch>
        </p:blipFill>
        <p:spPr>
          <a:xfrm>
            <a:off x="3892928" y="5826390"/>
            <a:ext cx="5652630" cy="876300"/>
          </a:xfrm>
          <a:prstGeom prst="rect">
            <a:avLst/>
          </a:prstGeom>
        </p:spPr>
      </p:pic>
      <p:sp>
        <p:nvSpPr>
          <p:cNvPr id="7" name="Rectangle 6">
            <a:extLst>
              <a:ext uri="{FF2B5EF4-FFF2-40B4-BE49-F238E27FC236}">
                <a16:creationId xmlns:a16="http://schemas.microsoft.com/office/drawing/2014/main" id="{1ACDBCAC-82DB-4E04-B462-DB8EB7C04C4D}"/>
              </a:ext>
            </a:extLst>
          </p:cNvPr>
          <p:cNvSpPr/>
          <p:nvPr/>
        </p:nvSpPr>
        <p:spPr>
          <a:xfrm>
            <a:off x="308373" y="1574840"/>
            <a:ext cx="3584553" cy="369332"/>
          </a:xfrm>
          <a:prstGeom prst="rect">
            <a:avLst/>
          </a:prstGeom>
        </p:spPr>
        <p:txBody>
          <a:bodyPr wrap="square">
            <a:spAutoFit/>
          </a:bodyPr>
          <a:lstStyle/>
          <a:p>
            <a:r>
              <a:rPr lang="en-US" dirty="0"/>
              <a:t>From the Interim Final Rule (4-2-20)</a:t>
            </a:r>
          </a:p>
        </p:txBody>
      </p:sp>
    </p:spTree>
    <p:extLst>
      <p:ext uri="{BB962C8B-B14F-4D97-AF65-F5344CB8AC3E}">
        <p14:creationId xmlns:p14="http://schemas.microsoft.com/office/powerpoint/2010/main" val="154855834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3177B6-FE5F-4A9F-9E9A-85206192FB04}"/>
              </a:ext>
            </a:extLst>
          </p:cNvPr>
          <p:cNvSpPr>
            <a:spLocks noGrp="1"/>
          </p:cNvSpPr>
          <p:nvPr>
            <p:ph type="title"/>
          </p:nvPr>
        </p:nvSpPr>
        <p:spPr/>
        <p:txBody>
          <a:bodyPr/>
          <a:lstStyle/>
          <a:p>
            <a:r>
              <a:rPr lang="en-US" dirty="0"/>
              <a:t>How do you determine payroll costs?</a:t>
            </a:r>
          </a:p>
        </p:txBody>
      </p:sp>
      <p:sp>
        <p:nvSpPr>
          <p:cNvPr id="3" name="Content Placeholder 2">
            <a:extLst>
              <a:ext uri="{FF2B5EF4-FFF2-40B4-BE49-F238E27FC236}">
                <a16:creationId xmlns:a16="http://schemas.microsoft.com/office/drawing/2014/main" id="{DD7B7881-B73B-45B3-AF35-94C446E05909}"/>
              </a:ext>
            </a:extLst>
          </p:cNvPr>
          <p:cNvSpPr>
            <a:spLocks noGrp="1"/>
          </p:cNvSpPr>
          <p:nvPr>
            <p:ph idx="1"/>
          </p:nvPr>
        </p:nvSpPr>
        <p:spPr/>
        <p:txBody>
          <a:bodyPr/>
          <a:lstStyle/>
          <a:p>
            <a:r>
              <a:rPr lang="en-US" dirty="0"/>
              <a:t>				</a:t>
            </a:r>
          </a:p>
          <a:p>
            <a:endParaRPr lang="en-US" dirty="0"/>
          </a:p>
          <a:p>
            <a:r>
              <a:rPr lang="en-US" dirty="0"/>
              <a:t>			</a:t>
            </a:r>
            <a:r>
              <a:rPr lang="en-US" sz="4000" b="1" dirty="0"/>
              <a:t>Depends on who you ask</a:t>
            </a:r>
          </a:p>
          <a:p>
            <a:endParaRPr lang="en-US" dirty="0"/>
          </a:p>
        </p:txBody>
      </p:sp>
      <p:sp>
        <p:nvSpPr>
          <p:cNvPr id="4" name="Slide Number Placeholder 3">
            <a:extLst>
              <a:ext uri="{FF2B5EF4-FFF2-40B4-BE49-F238E27FC236}">
                <a16:creationId xmlns:a16="http://schemas.microsoft.com/office/drawing/2014/main" id="{40A09035-779E-43F5-9BA5-C548E281D870}"/>
              </a:ext>
            </a:extLst>
          </p:cNvPr>
          <p:cNvSpPr>
            <a:spLocks noGrp="1"/>
          </p:cNvSpPr>
          <p:nvPr>
            <p:ph type="sldNum" sz="quarter" idx="12"/>
          </p:nvPr>
        </p:nvSpPr>
        <p:spPr/>
        <p:txBody>
          <a:bodyPr/>
          <a:lstStyle/>
          <a:p>
            <a:fld id="{30B18789-35AA-4FCF-AB53-E0D941FA7268}" type="slidenum">
              <a:rPr lang="en-US" smtClean="0"/>
              <a:t>43</a:t>
            </a:fld>
            <a:endParaRPr lang="en-US" dirty="0"/>
          </a:p>
        </p:txBody>
      </p:sp>
    </p:spTree>
    <p:extLst>
      <p:ext uri="{BB962C8B-B14F-4D97-AF65-F5344CB8AC3E}">
        <p14:creationId xmlns:p14="http://schemas.microsoft.com/office/powerpoint/2010/main" val="199199869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1E3388-8730-4B73-9B4D-797DC9D3FEFB}"/>
              </a:ext>
            </a:extLst>
          </p:cNvPr>
          <p:cNvSpPr>
            <a:spLocks noGrp="1"/>
          </p:cNvSpPr>
          <p:nvPr>
            <p:ph type="title"/>
          </p:nvPr>
        </p:nvSpPr>
        <p:spPr/>
        <p:txBody>
          <a:bodyPr/>
          <a:lstStyle/>
          <a:p>
            <a:r>
              <a:rPr lang="en-US" dirty="0"/>
              <a:t>Interim Final Rule (4-2-20)</a:t>
            </a:r>
          </a:p>
        </p:txBody>
      </p:sp>
      <p:pic>
        <p:nvPicPr>
          <p:cNvPr id="5" name="Content Placeholder 4">
            <a:extLst>
              <a:ext uri="{FF2B5EF4-FFF2-40B4-BE49-F238E27FC236}">
                <a16:creationId xmlns:a16="http://schemas.microsoft.com/office/drawing/2014/main" id="{13EDC10D-690C-46F1-A0FD-B21664E81498}"/>
              </a:ext>
            </a:extLst>
          </p:cNvPr>
          <p:cNvPicPr>
            <a:picLocks noGrp="1" noChangeAspect="1"/>
          </p:cNvPicPr>
          <p:nvPr>
            <p:ph idx="1"/>
          </p:nvPr>
        </p:nvPicPr>
        <p:blipFill>
          <a:blip r:embed="rId2"/>
          <a:stretch>
            <a:fillRect/>
          </a:stretch>
        </p:blipFill>
        <p:spPr>
          <a:xfrm>
            <a:off x="215659" y="1494073"/>
            <a:ext cx="6135927" cy="4546430"/>
          </a:xfrm>
          <a:prstGeom prst="rect">
            <a:avLst/>
          </a:prstGeom>
        </p:spPr>
      </p:pic>
      <p:sp>
        <p:nvSpPr>
          <p:cNvPr id="4" name="Slide Number Placeholder 3">
            <a:extLst>
              <a:ext uri="{FF2B5EF4-FFF2-40B4-BE49-F238E27FC236}">
                <a16:creationId xmlns:a16="http://schemas.microsoft.com/office/drawing/2014/main" id="{81DE20FC-5BCF-4C78-8A82-7378B1D1FFD6}"/>
              </a:ext>
            </a:extLst>
          </p:cNvPr>
          <p:cNvSpPr>
            <a:spLocks noGrp="1"/>
          </p:cNvSpPr>
          <p:nvPr>
            <p:ph type="sldNum" sz="quarter" idx="12"/>
          </p:nvPr>
        </p:nvSpPr>
        <p:spPr/>
        <p:txBody>
          <a:bodyPr/>
          <a:lstStyle/>
          <a:p>
            <a:fld id="{30B18789-35AA-4FCF-AB53-E0D941FA7268}" type="slidenum">
              <a:rPr lang="en-US" smtClean="0"/>
              <a:t>44</a:t>
            </a:fld>
            <a:endParaRPr lang="en-US" dirty="0"/>
          </a:p>
        </p:txBody>
      </p:sp>
      <p:pic>
        <p:nvPicPr>
          <p:cNvPr id="6" name="Picture 5">
            <a:extLst>
              <a:ext uri="{FF2B5EF4-FFF2-40B4-BE49-F238E27FC236}">
                <a16:creationId xmlns:a16="http://schemas.microsoft.com/office/drawing/2014/main" id="{1A004215-1D28-4AEA-BC2E-411C05F8C4B6}"/>
              </a:ext>
            </a:extLst>
          </p:cNvPr>
          <p:cNvPicPr>
            <a:picLocks noChangeAspect="1"/>
          </p:cNvPicPr>
          <p:nvPr/>
        </p:nvPicPr>
        <p:blipFill>
          <a:blip r:embed="rId3"/>
          <a:stretch>
            <a:fillRect/>
          </a:stretch>
        </p:blipFill>
        <p:spPr>
          <a:xfrm>
            <a:off x="6360428" y="1399592"/>
            <a:ext cx="5814108" cy="939542"/>
          </a:xfrm>
          <a:prstGeom prst="rect">
            <a:avLst/>
          </a:prstGeom>
        </p:spPr>
      </p:pic>
      <p:pic>
        <p:nvPicPr>
          <p:cNvPr id="7" name="Picture 6">
            <a:extLst>
              <a:ext uri="{FF2B5EF4-FFF2-40B4-BE49-F238E27FC236}">
                <a16:creationId xmlns:a16="http://schemas.microsoft.com/office/drawing/2014/main" id="{CB6D5791-7965-4008-860D-7EF36B4EC6FE}"/>
              </a:ext>
            </a:extLst>
          </p:cNvPr>
          <p:cNvPicPr>
            <a:picLocks noChangeAspect="1"/>
          </p:cNvPicPr>
          <p:nvPr/>
        </p:nvPicPr>
        <p:blipFill>
          <a:blip r:embed="rId4"/>
          <a:stretch>
            <a:fillRect/>
          </a:stretch>
        </p:blipFill>
        <p:spPr>
          <a:xfrm>
            <a:off x="6408579" y="2416629"/>
            <a:ext cx="5226281" cy="3663374"/>
          </a:xfrm>
          <a:prstGeom prst="rect">
            <a:avLst/>
          </a:prstGeom>
        </p:spPr>
      </p:pic>
      <mc:AlternateContent xmlns:mc="http://schemas.openxmlformats.org/markup-compatibility/2006" xmlns:p14="http://schemas.microsoft.com/office/powerpoint/2010/main">
        <mc:Choice Requires="p14">
          <p:contentPart p14:bwMode="auto" r:id="rId5">
            <p14:nvContentPartPr>
              <p14:cNvPr id="13" name="Ink 12">
                <a:extLst>
                  <a:ext uri="{FF2B5EF4-FFF2-40B4-BE49-F238E27FC236}">
                    <a16:creationId xmlns:a16="http://schemas.microsoft.com/office/drawing/2014/main" id="{77980A51-E793-4DDA-BBBA-FBBBF3045F30}"/>
                  </a:ext>
                </a:extLst>
              </p14:cNvPr>
              <p14:cNvContentPartPr/>
              <p14:nvPr/>
            </p14:nvContentPartPr>
            <p14:xfrm>
              <a:off x="7071520" y="3875347"/>
              <a:ext cx="4005720" cy="34560"/>
            </p14:xfrm>
          </p:contentPart>
        </mc:Choice>
        <mc:Fallback xmlns="">
          <p:pic>
            <p:nvPicPr>
              <p:cNvPr id="13" name="Ink 12">
                <a:extLst>
                  <a:ext uri="{FF2B5EF4-FFF2-40B4-BE49-F238E27FC236}">
                    <a16:creationId xmlns:a16="http://schemas.microsoft.com/office/drawing/2014/main" id="{77980A51-E793-4DDA-BBBA-FBBBF3045F30}"/>
                  </a:ext>
                </a:extLst>
              </p:cNvPr>
              <p:cNvPicPr/>
              <p:nvPr/>
            </p:nvPicPr>
            <p:blipFill>
              <a:blip r:embed="rId6"/>
              <a:stretch>
                <a:fillRect/>
              </a:stretch>
            </p:blipFill>
            <p:spPr>
              <a:xfrm>
                <a:off x="7017880" y="3767707"/>
                <a:ext cx="4113360" cy="2502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4" name="Ink 13">
                <a:extLst>
                  <a:ext uri="{FF2B5EF4-FFF2-40B4-BE49-F238E27FC236}">
                    <a16:creationId xmlns:a16="http://schemas.microsoft.com/office/drawing/2014/main" id="{1FD85761-B134-4C98-A779-F971F9509E36}"/>
                  </a:ext>
                </a:extLst>
              </p14:cNvPr>
              <p14:cNvContentPartPr/>
              <p14:nvPr/>
            </p14:nvContentPartPr>
            <p14:xfrm>
              <a:off x="7088440" y="4218067"/>
              <a:ext cx="2806560" cy="43560"/>
            </p14:xfrm>
          </p:contentPart>
        </mc:Choice>
        <mc:Fallback xmlns="">
          <p:pic>
            <p:nvPicPr>
              <p:cNvPr id="14" name="Ink 13">
                <a:extLst>
                  <a:ext uri="{FF2B5EF4-FFF2-40B4-BE49-F238E27FC236}">
                    <a16:creationId xmlns:a16="http://schemas.microsoft.com/office/drawing/2014/main" id="{1FD85761-B134-4C98-A779-F971F9509E36}"/>
                  </a:ext>
                </a:extLst>
              </p:cNvPr>
              <p:cNvPicPr/>
              <p:nvPr/>
            </p:nvPicPr>
            <p:blipFill>
              <a:blip r:embed="rId8"/>
              <a:stretch>
                <a:fillRect/>
              </a:stretch>
            </p:blipFill>
            <p:spPr>
              <a:xfrm>
                <a:off x="7034800" y="4110067"/>
                <a:ext cx="2914200" cy="2592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5" name="Ink 14">
                <a:extLst>
                  <a:ext uri="{FF2B5EF4-FFF2-40B4-BE49-F238E27FC236}">
                    <a16:creationId xmlns:a16="http://schemas.microsoft.com/office/drawing/2014/main" id="{C175D4D4-ECF9-4EB0-A836-1CBEAC578E40}"/>
                  </a:ext>
                </a:extLst>
              </p14:cNvPr>
              <p14:cNvContentPartPr/>
              <p14:nvPr/>
            </p14:nvContentPartPr>
            <p14:xfrm>
              <a:off x="3531280" y="2364427"/>
              <a:ext cx="1906200" cy="34920"/>
            </p14:xfrm>
          </p:contentPart>
        </mc:Choice>
        <mc:Fallback xmlns="">
          <p:pic>
            <p:nvPicPr>
              <p:cNvPr id="15" name="Ink 14">
                <a:extLst>
                  <a:ext uri="{FF2B5EF4-FFF2-40B4-BE49-F238E27FC236}">
                    <a16:creationId xmlns:a16="http://schemas.microsoft.com/office/drawing/2014/main" id="{C175D4D4-ECF9-4EB0-A836-1CBEAC578E40}"/>
                  </a:ext>
                </a:extLst>
              </p:cNvPr>
              <p:cNvPicPr/>
              <p:nvPr/>
            </p:nvPicPr>
            <p:blipFill>
              <a:blip r:embed="rId10"/>
              <a:stretch>
                <a:fillRect/>
              </a:stretch>
            </p:blipFill>
            <p:spPr>
              <a:xfrm>
                <a:off x="3477640" y="2256427"/>
                <a:ext cx="2013840" cy="25056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6" name="Ink 15">
                <a:extLst>
                  <a:ext uri="{FF2B5EF4-FFF2-40B4-BE49-F238E27FC236}">
                    <a16:creationId xmlns:a16="http://schemas.microsoft.com/office/drawing/2014/main" id="{12FE40DE-27BD-4E78-8B19-CF1B50C47CD2}"/>
                  </a:ext>
                </a:extLst>
              </p14:cNvPr>
              <p14:cNvContentPartPr/>
              <p14:nvPr/>
            </p14:nvContentPartPr>
            <p14:xfrm>
              <a:off x="813640" y="2762587"/>
              <a:ext cx="1309680" cy="98280"/>
            </p14:xfrm>
          </p:contentPart>
        </mc:Choice>
        <mc:Fallback xmlns="">
          <p:pic>
            <p:nvPicPr>
              <p:cNvPr id="16" name="Ink 15">
                <a:extLst>
                  <a:ext uri="{FF2B5EF4-FFF2-40B4-BE49-F238E27FC236}">
                    <a16:creationId xmlns:a16="http://schemas.microsoft.com/office/drawing/2014/main" id="{12FE40DE-27BD-4E78-8B19-CF1B50C47CD2}"/>
                  </a:ext>
                </a:extLst>
              </p:cNvPr>
              <p:cNvPicPr/>
              <p:nvPr/>
            </p:nvPicPr>
            <p:blipFill>
              <a:blip r:embed="rId12"/>
              <a:stretch>
                <a:fillRect/>
              </a:stretch>
            </p:blipFill>
            <p:spPr>
              <a:xfrm>
                <a:off x="759640" y="2654587"/>
                <a:ext cx="1417320" cy="31392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7" name="Ink 16">
                <a:extLst>
                  <a:ext uri="{FF2B5EF4-FFF2-40B4-BE49-F238E27FC236}">
                    <a16:creationId xmlns:a16="http://schemas.microsoft.com/office/drawing/2014/main" id="{348993B5-1E49-4E8C-9D26-AFCB36E49139}"/>
                  </a:ext>
                </a:extLst>
              </p14:cNvPr>
              <p14:cNvContentPartPr/>
              <p14:nvPr/>
            </p14:nvContentPartPr>
            <p14:xfrm>
              <a:off x="2147440" y="2759707"/>
              <a:ext cx="360" cy="360"/>
            </p14:xfrm>
          </p:contentPart>
        </mc:Choice>
        <mc:Fallback xmlns="">
          <p:pic>
            <p:nvPicPr>
              <p:cNvPr id="17" name="Ink 16">
                <a:extLst>
                  <a:ext uri="{FF2B5EF4-FFF2-40B4-BE49-F238E27FC236}">
                    <a16:creationId xmlns:a16="http://schemas.microsoft.com/office/drawing/2014/main" id="{348993B5-1E49-4E8C-9D26-AFCB36E49139}"/>
                  </a:ext>
                </a:extLst>
              </p:cNvPr>
              <p:cNvPicPr/>
              <p:nvPr/>
            </p:nvPicPr>
            <p:blipFill>
              <a:blip r:embed="rId14"/>
              <a:stretch>
                <a:fillRect/>
              </a:stretch>
            </p:blipFill>
            <p:spPr>
              <a:xfrm>
                <a:off x="2093440" y="2652067"/>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8" name="Ink 17">
                <a:extLst>
                  <a:ext uri="{FF2B5EF4-FFF2-40B4-BE49-F238E27FC236}">
                    <a16:creationId xmlns:a16="http://schemas.microsoft.com/office/drawing/2014/main" id="{0BA9051F-1376-4E96-B7B4-526B763538D4}"/>
                  </a:ext>
                </a:extLst>
              </p14:cNvPr>
              <p14:cNvContentPartPr/>
              <p14:nvPr/>
            </p14:nvContentPartPr>
            <p14:xfrm>
              <a:off x="2306920" y="3589507"/>
              <a:ext cx="1881000" cy="27360"/>
            </p14:xfrm>
          </p:contentPart>
        </mc:Choice>
        <mc:Fallback xmlns="">
          <p:pic>
            <p:nvPicPr>
              <p:cNvPr id="18" name="Ink 17">
                <a:extLst>
                  <a:ext uri="{FF2B5EF4-FFF2-40B4-BE49-F238E27FC236}">
                    <a16:creationId xmlns:a16="http://schemas.microsoft.com/office/drawing/2014/main" id="{0BA9051F-1376-4E96-B7B4-526B763538D4}"/>
                  </a:ext>
                </a:extLst>
              </p:cNvPr>
              <p:cNvPicPr/>
              <p:nvPr/>
            </p:nvPicPr>
            <p:blipFill>
              <a:blip r:embed="rId16"/>
              <a:stretch>
                <a:fillRect/>
              </a:stretch>
            </p:blipFill>
            <p:spPr>
              <a:xfrm>
                <a:off x="2252920" y="3481507"/>
                <a:ext cx="1988640" cy="24300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9" name="Ink 18">
                <a:extLst>
                  <a:ext uri="{FF2B5EF4-FFF2-40B4-BE49-F238E27FC236}">
                    <a16:creationId xmlns:a16="http://schemas.microsoft.com/office/drawing/2014/main" id="{413C081B-D397-45DA-8532-EC4CA9885E6D}"/>
                  </a:ext>
                </a:extLst>
              </p14:cNvPr>
              <p14:cNvContentPartPr/>
              <p14:nvPr/>
            </p14:nvContentPartPr>
            <p14:xfrm>
              <a:off x="4269640" y="4002427"/>
              <a:ext cx="1212840" cy="24120"/>
            </p14:xfrm>
          </p:contentPart>
        </mc:Choice>
        <mc:Fallback xmlns="">
          <p:pic>
            <p:nvPicPr>
              <p:cNvPr id="19" name="Ink 18">
                <a:extLst>
                  <a:ext uri="{FF2B5EF4-FFF2-40B4-BE49-F238E27FC236}">
                    <a16:creationId xmlns:a16="http://schemas.microsoft.com/office/drawing/2014/main" id="{413C081B-D397-45DA-8532-EC4CA9885E6D}"/>
                  </a:ext>
                </a:extLst>
              </p:cNvPr>
              <p:cNvPicPr/>
              <p:nvPr/>
            </p:nvPicPr>
            <p:blipFill>
              <a:blip r:embed="rId18"/>
              <a:stretch>
                <a:fillRect/>
              </a:stretch>
            </p:blipFill>
            <p:spPr>
              <a:xfrm>
                <a:off x="4216000" y="3894787"/>
                <a:ext cx="1320480" cy="23976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20" name="Ink 19">
                <a:extLst>
                  <a:ext uri="{FF2B5EF4-FFF2-40B4-BE49-F238E27FC236}">
                    <a16:creationId xmlns:a16="http://schemas.microsoft.com/office/drawing/2014/main" id="{40F2F47E-647C-49BF-BB46-775E2AE3BDBC}"/>
                  </a:ext>
                </a:extLst>
              </p14:cNvPr>
              <p14:cNvContentPartPr/>
              <p14:nvPr/>
            </p14:nvContentPartPr>
            <p14:xfrm>
              <a:off x="1795000" y="4244347"/>
              <a:ext cx="2484000" cy="119520"/>
            </p14:xfrm>
          </p:contentPart>
        </mc:Choice>
        <mc:Fallback xmlns="">
          <p:pic>
            <p:nvPicPr>
              <p:cNvPr id="20" name="Ink 19">
                <a:extLst>
                  <a:ext uri="{FF2B5EF4-FFF2-40B4-BE49-F238E27FC236}">
                    <a16:creationId xmlns:a16="http://schemas.microsoft.com/office/drawing/2014/main" id="{40F2F47E-647C-49BF-BB46-775E2AE3BDBC}"/>
                  </a:ext>
                </a:extLst>
              </p:cNvPr>
              <p:cNvPicPr/>
              <p:nvPr/>
            </p:nvPicPr>
            <p:blipFill>
              <a:blip r:embed="rId20"/>
              <a:stretch>
                <a:fillRect/>
              </a:stretch>
            </p:blipFill>
            <p:spPr>
              <a:xfrm>
                <a:off x="1741360" y="4136347"/>
                <a:ext cx="2591640" cy="33516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21" name="Ink 20">
                <a:extLst>
                  <a:ext uri="{FF2B5EF4-FFF2-40B4-BE49-F238E27FC236}">
                    <a16:creationId xmlns:a16="http://schemas.microsoft.com/office/drawing/2014/main" id="{DBD50AC5-291C-482F-A5B7-DF22923BCCF2}"/>
                  </a:ext>
                </a:extLst>
              </p14:cNvPr>
              <p14:cNvContentPartPr/>
              <p14:nvPr/>
            </p14:nvContentPartPr>
            <p14:xfrm>
              <a:off x="1711120" y="4686787"/>
              <a:ext cx="3263400" cy="120240"/>
            </p14:xfrm>
          </p:contentPart>
        </mc:Choice>
        <mc:Fallback xmlns="">
          <p:pic>
            <p:nvPicPr>
              <p:cNvPr id="21" name="Ink 20">
                <a:extLst>
                  <a:ext uri="{FF2B5EF4-FFF2-40B4-BE49-F238E27FC236}">
                    <a16:creationId xmlns:a16="http://schemas.microsoft.com/office/drawing/2014/main" id="{DBD50AC5-291C-482F-A5B7-DF22923BCCF2}"/>
                  </a:ext>
                </a:extLst>
              </p:cNvPr>
              <p:cNvPicPr/>
              <p:nvPr/>
            </p:nvPicPr>
            <p:blipFill>
              <a:blip r:embed="rId22"/>
              <a:stretch>
                <a:fillRect/>
              </a:stretch>
            </p:blipFill>
            <p:spPr>
              <a:xfrm>
                <a:off x="1657120" y="4578787"/>
                <a:ext cx="3371040" cy="33588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22" name="Ink 21">
                <a:extLst>
                  <a:ext uri="{FF2B5EF4-FFF2-40B4-BE49-F238E27FC236}">
                    <a16:creationId xmlns:a16="http://schemas.microsoft.com/office/drawing/2014/main" id="{1F74EB3E-C756-4DA6-9BF5-32FC5E984D2A}"/>
                  </a:ext>
                </a:extLst>
              </p14:cNvPr>
              <p14:cNvContentPartPr/>
              <p14:nvPr/>
            </p14:nvContentPartPr>
            <p14:xfrm>
              <a:off x="2810200" y="5091427"/>
              <a:ext cx="2482920" cy="76320"/>
            </p14:xfrm>
          </p:contentPart>
        </mc:Choice>
        <mc:Fallback xmlns="">
          <p:pic>
            <p:nvPicPr>
              <p:cNvPr id="22" name="Ink 21">
                <a:extLst>
                  <a:ext uri="{FF2B5EF4-FFF2-40B4-BE49-F238E27FC236}">
                    <a16:creationId xmlns:a16="http://schemas.microsoft.com/office/drawing/2014/main" id="{1F74EB3E-C756-4DA6-9BF5-32FC5E984D2A}"/>
                  </a:ext>
                </a:extLst>
              </p:cNvPr>
              <p:cNvPicPr/>
              <p:nvPr/>
            </p:nvPicPr>
            <p:blipFill>
              <a:blip r:embed="rId24"/>
              <a:stretch>
                <a:fillRect/>
              </a:stretch>
            </p:blipFill>
            <p:spPr>
              <a:xfrm>
                <a:off x="2756200" y="4983427"/>
                <a:ext cx="2590560" cy="29196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23" name="Ink 22">
                <a:extLst>
                  <a:ext uri="{FF2B5EF4-FFF2-40B4-BE49-F238E27FC236}">
                    <a16:creationId xmlns:a16="http://schemas.microsoft.com/office/drawing/2014/main" id="{9DC94477-5B02-4E59-9A19-DE6711CE26E1}"/>
                  </a:ext>
                </a:extLst>
              </p14:cNvPr>
              <p14:cNvContentPartPr/>
              <p14:nvPr/>
            </p14:nvContentPartPr>
            <p14:xfrm>
              <a:off x="2642440" y="4949227"/>
              <a:ext cx="19440" cy="402120"/>
            </p14:xfrm>
          </p:contentPart>
        </mc:Choice>
        <mc:Fallback xmlns="">
          <p:pic>
            <p:nvPicPr>
              <p:cNvPr id="23" name="Ink 22">
                <a:extLst>
                  <a:ext uri="{FF2B5EF4-FFF2-40B4-BE49-F238E27FC236}">
                    <a16:creationId xmlns:a16="http://schemas.microsoft.com/office/drawing/2014/main" id="{9DC94477-5B02-4E59-9A19-DE6711CE26E1}"/>
                  </a:ext>
                </a:extLst>
              </p:cNvPr>
              <p:cNvPicPr/>
              <p:nvPr/>
            </p:nvPicPr>
            <p:blipFill>
              <a:blip r:embed="rId26"/>
              <a:stretch>
                <a:fillRect/>
              </a:stretch>
            </p:blipFill>
            <p:spPr>
              <a:xfrm>
                <a:off x="2633440" y="4940587"/>
                <a:ext cx="37080" cy="419760"/>
              </a:xfrm>
              <a:prstGeom prst="rect">
                <a:avLst/>
              </a:prstGeom>
            </p:spPr>
          </p:pic>
        </mc:Fallback>
      </mc:AlternateContent>
    </p:spTree>
    <p:extLst>
      <p:ext uri="{BB962C8B-B14F-4D97-AF65-F5344CB8AC3E}">
        <p14:creationId xmlns:p14="http://schemas.microsoft.com/office/powerpoint/2010/main" val="14427225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E8C6BE-A765-4EC5-8FC8-297348DCBC92}"/>
              </a:ext>
            </a:extLst>
          </p:cNvPr>
          <p:cNvSpPr>
            <a:spLocks noGrp="1"/>
          </p:cNvSpPr>
          <p:nvPr>
            <p:ph type="title"/>
          </p:nvPr>
        </p:nvSpPr>
        <p:spPr/>
        <p:txBody>
          <a:bodyPr/>
          <a:lstStyle/>
          <a:p>
            <a:r>
              <a:rPr lang="en-US" dirty="0"/>
              <a:t>US Treasury Borrower Fact Sheet</a:t>
            </a:r>
          </a:p>
        </p:txBody>
      </p:sp>
      <p:pic>
        <p:nvPicPr>
          <p:cNvPr id="5" name="Content Placeholder 4">
            <a:extLst>
              <a:ext uri="{FF2B5EF4-FFF2-40B4-BE49-F238E27FC236}">
                <a16:creationId xmlns:a16="http://schemas.microsoft.com/office/drawing/2014/main" id="{922435FB-69F9-451C-BE0A-1CF7536479DE}"/>
              </a:ext>
            </a:extLst>
          </p:cNvPr>
          <p:cNvPicPr>
            <a:picLocks noGrp="1" noChangeAspect="1"/>
          </p:cNvPicPr>
          <p:nvPr>
            <p:ph idx="1"/>
          </p:nvPr>
        </p:nvPicPr>
        <p:blipFill>
          <a:blip r:embed="rId2"/>
          <a:stretch>
            <a:fillRect/>
          </a:stretch>
        </p:blipFill>
        <p:spPr>
          <a:xfrm>
            <a:off x="215900" y="1964306"/>
            <a:ext cx="11731625" cy="4073976"/>
          </a:xfrm>
          <a:prstGeom prst="rect">
            <a:avLst/>
          </a:prstGeom>
        </p:spPr>
      </p:pic>
      <p:sp>
        <p:nvSpPr>
          <p:cNvPr id="4" name="Slide Number Placeholder 3">
            <a:extLst>
              <a:ext uri="{FF2B5EF4-FFF2-40B4-BE49-F238E27FC236}">
                <a16:creationId xmlns:a16="http://schemas.microsoft.com/office/drawing/2014/main" id="{B91B960B-2082-4638-83A0-21FEE66C1669}"/>
              </a:ext>
            </a:extLst>
          </p:cNvPr>
          <p:cNvSpPr>
            <a:spLocks noGrp="1"/>
          </p:cNvSpPr>
          <p:nvPr>
            <p:ph type="sldNum" sz="quarter" idx="12"/>
          </p:nvPr>
        </p:nvSpPr>
        <p:spPr/>
        <p:txBody>
          <a:bodyPr/>
          <a:lstStyle/>
          <a:p>
            <a:fld id="{30B18789-35AA-4FCF-AB53-E0D941FA7268}" type="slidenum">
              <a:rPr lang="en-US" smtClean="0"/>
              <a:t>45</a:t>
            </a:fld>
            <a:endParaRPr lang="en-US" dirty="0"/>
          </a:p>
        </p:txBody>
      </p:sp>
    </p:spTree>
    <p:extLst>
      <p:ext uri="{BB962C8B-B14F-4D97-AF65-F5344CB8AC3E}">
        <p14:creationId xmlns:p14="http://schemas.microsoft.com/office/powerpoint/2010/main" val="251788665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0F9E04-D25F-4E98-8FC6-1A35DD6DBC2C}"/>
              </a:ext>
            </a:extLst>
          </p:cNvPr>
          <p:cNvSpPr>
            <a:spLocks noGrp="1"/>
          </p:cNvSpPr>
          <p:nvPr>
            <p:ph type="title"/>
          </p:nvPr>
        </p:nvSpPr>
        <p:spPr>
          <a:xfrm>
            <a:off x="230037" y="276348"/>
            <a:ext cx="11731925" cy="1325563"/>
          </a:xfrm>
        </p:spPr>
        <p:txBody>
          <a:bodyPr/>
          <a:lstStyle/>
          <a:p>
            <a:r>
              <a:rPr lang="en-US" dirty="0"/>
              <a:t>ADP</a:t>
            </a:r>
          </a:p>
        </p:txBody>
      </p:sp>
      <p:sp>
        <p:nvSpPr>
          <p:cNvPr id="4" name="Slide Number Placeholder 3">
            <a:extLst>
              <a:ext uri="{FF2B5EF4-FFF2-40B4-BE49-F238E27FC236}">
                <a16:creationId xmlns:a16="http://schemas.microsoft.com/office/drawing/2014/main" id="{2D95C088-9262-47CD-B652-CFDEB99529E0}"/>
              </a:ext>
            </a:extLst>
          </p:cNvPr>
          <p:cNvSpPr>
            <a:spLocks noGrp="1"/>
          </p:cNvSpPr>
          <p:nvPr>
            <p:ph type="sldNum" sz="quarter" idx="12"/>
          </p:nvPr>
        </p:nvSpPr>
        <p:spPr/>
        <p:txBody>
          <a:bodyPr/>
          <a:lstStyle/>
          <a:p>
            <a:fld id="{30B18789-35AA-4FCF-AB53-E0D941FA7268}" type="slidenum">
              <a:rPr lang="en-US" smtClean="0"/>
              <a:t>46</a:t>
            </a:fld>
            <a:endParaRPr lang="en-US" dirty="0"/>
          </a:p>
        </p:txBody>
      </p:sp>
      <p:pic>
        <p:nvPicPr>
          <p:cNvPr id="7" name="Picture 6">
            <a:extLst>
              <a:ext uri="{FF2B5EF4-FFF2-40B4-BE49-F238E27FC236}">
                <a16:creationId xmlns:a16="http://schemas.microsoft.com/office/drawing/2014/main" id="{6DABE27C-603C-4304-8674-BE2F607EAC47}"/>
              </a:ext>
            </a:extLst>
          </p:cNvPr>
          <p:cNvPicPr>
            <a:picLocks noChangeAspect="1"/>
          </p:cNvPicPr>
          <p:nvPr/>
        </p:nvPicPr>
        <p:blipFill>
          <a:blip r:embed="rId2"/>
          <a:stretch>
            <a:fillRect/>
          </a:stretch>
        </p:blipFill>
        <p:spPr>
          <a:xfrm>
            <a:off x="2847540" y="1378171"/>
            <a:ext cx="7220870" cy="4889500"/>
          </a:xfrm>
          <a:prstGeom prst="rect">
            <a:avLst/>
          </a:prstGeom>
        </p:spPr>
      </p:pic>
    </p:spTree>
    <p:extLst>
      <p:ext uri="{BB962C8B-B14F-4D97-AF65-F5344CB8AC3E}">
        <p14:creationId xmlns:p14="http://schemas.microsoft.com/office/powerpoint/2010/main" val="353255765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5B4804-B9BB-40F5-8E96-82745B2217EC}"/>
              </a:ext>
            </a:extLst>
          </p:cNvPr>
          <p:cNvSpPr>
            <a:spLocks noGrp="1"/>
          </p:cNvSpPr>
          <p:nvPr>
            <p:ph type="title"/>
          </p:nvPr>
        </p:nvSpPr>
        <p:spPr/>
        <p:txBody>
          <a:bodyPr/>
          <a:lstStyle/>
          <a:p>
            <a:r>
              <a:rPr lang="en-US" dirty="0"/>
              <a:t>FAQ Issued 4-6-20</a:t>
            </a:r>
          </a:p>
        </p:txBody>
      </p:sp>
      <p:sp>
        <p:nvSpPr>
          <p:cNvPr id="4" name="Slide Number Placeholder 3">
            <a:extLst>
              <a:ext uri="{FF2B5EF4-FFF2-40B4-BE49-F238E27FC236}">
                <a16:creationId xmlns:a16="http://schemas.microsoft.com/office/drawing/2014/main" id="{01A99527-081B-42E8-8BF1-B24A6EB4455B}"/>
              </a:ext>
            </a:extLst>
          </p:cNvPr>
          <p:cNvSpPr>
            <a:spLocks noGrp="1"/>
          </p:cNvSpPr>
          <p:nvPr>
            <p:ph type="sldNum" sz="quarter" idx="12"/>
          </p:nvPr>
        </p:nvSpPr>
        <p:spPr/>
        <p:txBody>
          <a:bodyPr/>
          <a:lstStyle/>
          <a:p>
            <a:fld id="{30B18789-35AA-4FCF-AB53-E0D941FA7268}" type="slidenum">
              <a:rPr lang="en-US" smtClean="0"/>
              <a:t>47</a:t>
            </a:fld>
            <a:endParaRPr lang="en-US" dirty="0"/>
          </a:p>
        </p:txBody>
      </p:sp>
      <p:pic>
        <p:nvPicPr>
          <p:cNvPr id="5" name="Picture 4">
            <a:extLst>
              <a:ext uri="{FF2B5EF4-FFF2-40B4-BE49-F238E27FC236}">
                <a16:creationId xmlns:a16="http://schemas.microsoft.com/office/drawing/2014/main" id="{7F09D469-799C-48D7-8A12-1B5BB7EBCB07}"/>
              </a:ext>
            </a:extLst>
          </p:cNvPr>
          <p:cNvPicPr>
            <a:picLocks noChangeAspect="1"/>
          </p:cNvPicPr>
          <p:nvPr/>
        </p:nvPicPr>
        <p:blipFill>
          <a:blip r:embed="rId2"/>
          <a:stretch>
            <a:fillRect/>
          </a:stretch>
        </p:blipFill>
        <p:spPr>
          <a:xfrm>
            <a:off x="1635520" y="1857988"/>
            <a:ext cx="8245343" cy="3933558"/>
          </a:xfrm>
          <a:prstGeom prst="rect">
            <a:avLst/>
          </a:prstGeom>
        </p:spPr>
      </p:pic>
      <mc:AlternateContent xmlns:mc="http://schemas.openxmlformats.org/markup-compatibility/2006" xmlns:p14="http://schemas.microsoft.com/office/powerpoint/2010/main">
        <mc:Choice Requires="p14">
          <p:contentPart p14:bwMode="auto" r:id="rId3">
            <p14:nvContentPartPr>
              <p14:cNvPr id="6" name="Ink 5">
                <a:extLst>
                  <a:ext uri="{FF2B5EF4-FFF2-40B4-BE49-F238E27FC236}">
                    <a16:creationId xmlns:a16="http://schemas.microsoft.com/office/drawing/2014/main" id="{D6134ECE-704F-4047-828D-AEA52C5D9DF0}"/>
                  </a:ext>
                </a:extLst>
              </p14:cNvPr>
              <p14:cNvContentPartPr/>
              <p14:nvPr/>
            </p14:nvContentPartPr>
            <p14:xfrm>
              <a:off x="6593314" y="3044434"/>
              <a:ext cx="848520" cy="17280"/>
            </p14:xfrm>
          </p:contentPart>
        </mc:Choice>
        <mc:Fallback xmlns="">
          <p:pic>
            <p:nvPicPr>
              <p:cNvPr id="6" name="Ink 5">
                <a:extLst>
                  <a:ext uri="{FF2B5EF4-FFF2-40B4-BE49-F238E27FC236}">
                    <a16:creationId xmlns:a16="http://schemas.microsoft.com/office/drawing/2014/main" id="{D6134ECE-704F-4047-828D-AEA52C5D9DF0}"/>
                  </a:ext>
                </a:extLst>
              </p:cNvPr>
              <p:cNvPicPr/>
              <p:nvPr/>
            </p:nvPicPr>
            <p:blipFill>
              <a:blip r:embed="rId4"/>
              <a:stretch>
                <a:fillRect/>
              </a:stretch>
            </p:blipFill>
            <p:spPr>
              <a:xfrm>
                <a:off x="6539674" y="2936794"/>
                <a:ext cx="956160" cy="23292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7" name="Ink 6">
                <a:extLst>
                  <a:ext uri="{FF2B5EF4-FFF2-40B4-BE49-F238E27FC236}">
                    <a16:creationId xmlns:a16="http://schemas.microsoft.com/office/drawing/2014/main" id="{5D0F4115-3F0E-4259-A08B-69687C460F34}"/>
                  </a:ext>
                </a:extLst>
              </p14:cNvPr>
              <p14:cNvContentPartPr/>
              <p14:nvPr/>
            </p14:nvContentPartPr>
            <p14:xfrm>
              <a:off x="2054920" y="3286747"/>
              <a:ext cx="3958920" cy="68760"/>
            </p14:xfrm>
          </p:contentPart>
        </mc:Choice>
        <mc:Fallback xmlns="">
          <p:pic>
            <p:nvPicPr>
              <p:cNvPr id="7" name="Ink 6">
                <a:extLst>
                  <a:ext uri="{FF2B5EF4-FFF2-40B4-BE49-F238E27FC236}">
                    <a16:creationId xmlns:a16="http://schemas.microsoft.com/office/drawing/2014/main" id="{5D0F4115-3F0E-4259-A08B-69687C460F34}"/>
                  </a:ext>
                </a:extLst>
              </p:cNvPr>
              <p:cNvPicPr/>
              <p:nvPr/>
            </p:nvPicPr>
            <p:blipFill>
              <a:blip r:embed="rId6"/>
              <a:stretch>
                <a:fillRect/>
              </a:stretch>
            </p:blipFill>
            <p:spPr>
              <a:xfrm>
                <a:off x="2001280" y="3179107"/>
                <a:ext cx="4066560" cy="2844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8" name="Ink 7">
                <a:extLst>
                  <a:ext uri="{FF2B5EF4-FFF2-40B4-BE49-F238E27FC236}">
                    <a16:creationId xmlns:a16="http://schemas.microsoft.com/office/drawing/2014/main" id="{C5F545DC-5492-488A-91C1-678B61FBE829}"/>
                  </a:ext>
                </a:extLst>
              </p14:cNvPr>
              <p14:cNvContentPartPr/>
              <p14:nvPr/>
            </p14:nvContentPartPr>
            <p14:xfrm>
              <a:off x="6501280" y="3337147"/>
              <a:ext cx="2245680" cy="77400"/>
            </p14:xfrm>
          </p:contentPart>
        </mc:Choice>
        <mc:Fallback xmlns="">
          <p:pic>
            <p:nvPicPr>
              <p:cNvPr id="8" name="Ink 7">
                <a:extLst>
                  <a:ext uri="{FF2B5EF4-FFF2-40B4-BE49-F238E27FC236}">
                    <a16:creationId xmlns:a16="http://schemas.microsoft.com/office/drawing/2014/main" id="{C5F545DC-5492-488A-91C1-678B61FBE829}"/>
                  </a:ext>
                </a:extLst>
              </p:cNvPr>
              <p:cNvPicPr/>
              <p:nvPr/>
            </p:nvPicPr>
            <p:blipFill>
              <a:blip r:embed="rId8"/>
              <a:stretch>
                <a:fillRect/>
              </a:stretch>
            </p:blipFill>
            <p:spPr>
              <a:xfrm>
                <a:off x="6447640" y="3229147"/>
                <a:ext cx="2353320" cy="29304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9" name="Ink 8">
                <a:extLst>
                  <a:ext uri="{FF2B5EF4-FFF2-40B4-BE49-F238E27FC236}">
                    <a16:creationId xmlns:a16="http://schemas.microsoft.com/office/drawing/2014/main" id="{4E6BD255-2415-4518-82AD-EF0060184790}"/>
                  </a:ext>
                </a:extLst>
              </p14:cNvPr>
              <p14:cNvContentPartPr/>
              <p14:nvPr/>
            </p14:nvContentPartPr>
            <p14:xfrm>
              <a:off x="1635520" y="3782107"/>
              <a:ext cx="5364720" cy="85320"/>
            </p14:xfrm>
          </p:contentPart>
        </mc:Choice>
        <mc:Fallback xmlns="">
          <p:pic>
            <p:nvPicPr>
              <p:cNvPr id="9" name="Ink 8">
                <a:extLst>
                  <a:ext uri="{FF2B5EF4-FFF2-40B4-BE49-F238E27FC236}">
                    <a16:creationId xmlns:a16="http://schemas.microsoft.com/office/drawing/2014/main" id="{4E6BD255-2415-4518-82AD-EF0060184790}"/>
                  </a:ext>
                </a:extLst>
              </p:cNvPr>
              <p:cNvPicPr/>
              <p:nvPr/>
            </p:nvPicPr>
            <p:blipFill>
              <a:blip r:embed="rId10"/>
              <a:stretch>
                <a:fillRect/>
              </a:stretch>
            </p:blipFill>
            <p:spPr>
              <a:xfrm>
                <a:off x="1581880" y="3674107"/>
                <a:ext cx="5472360" cy="300960"/>
              </a:xfrm>
              <a:prstGeom prst="rect">
                <a:avLst/>
              </a:prstGeom>
            </p:spPr>
          </p:pic>
        </mc:Fallback>
      </mc:AlternateContent>
    </p:spTree>
    <p:extLst>
      <p:ext uri="{BB962C8B-B14F-4D97-AF65-F5344CB8AC3E}">
        <p14:creationId xmlns:p14="http://schemas.microsoft.com/office/powerpoint/2010/main" val="393047043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83B938-893D-4986-89EF-09F4BEBB16D7}"/>
              </a:ext>
            </a:extLst>
          </p:cNvPr>
          <p:cNvSpPr>
            <a:spLocks noGrp="1"/>
          </p:cNvSpPr>
          <p:nvPr>
            <p:ph type="title"/>
          </p:nvPr>
        </p:nvSpPr>
        <p:spPr>
          <a:xfrm>
            <a:off x="230037" y="198742"/>
            <a:ext cx="11731925" cy="1325563"/>
          </a:xfrm>
        </p:spPr>
        <p:txBody>
          <a:bodyPr/>
          <a:lstStyle/>
          <a:p>
            <a:r>
              <a:rPr lang="en-US" dirty="0"/>
              <a:t>Should We Include Workers Comp Ins?</a:t>
            </a:r>
          </a:p>
        </p:txBody>
      </p:sp>
      <p:sp>
        <p:nvSpPr>
          <p:cNvPr id="3" name="Content Placeholder 2">
            <a:extLst>
              <a:ext uri="{FF2B5EF4-FFF2-40B4-BE49-F238E27FC236}">
                <a16:creationId xmlns:a16="http://schemas.microsoft.com/office/drawing/2014/main" id="{BBA97349-CDCB-42F8-AC13-FF0CE6809903}"/>
              </a:ext>
            </a:extLst>
          </p:cNvPr>
          <p:cNvSpPr>
            <a:spLocks noGrp="1"/>
          </p:cNvSpPr>
          <p:nvPr>
            <p:ph idx="1"/>
          </p:nvPr>
        </p:nvSpPr>
        <p:spPr>
          <a:xfrm>
            <a:off x="71022" y="1825625"/>
            <a:ext cx="4326962" cy="4351338"/>
          </a:xfrm>
        </p:spPr>
        <p:txBody>
          <a:bodyPr/>
          <a:lstStyle/>
          <a:p>
            <a:endParaRPr lang="en-US" dirty="0"/>
          </a:p>
          <a:p>
            <a:endParaRPr lang="en-US" dirty="0"/>
          </a:p>
          <a:p>
            <a:r>
              <a:rPr lang="en-US" dirty="0"/>
              <a:t>Do you see workers comp</a:t>
            </a:r>
          </a:p>
          <a:p>
            <a:r>
              <a:rPr lang="en-US" dirty="0"/>
              <a:t>Insurance  ---------</a:t>
            </a:r>
            <a:r>
              <a:rPr lang="en-US" dirty="0">
                <a:sym typeface="Wingdings" panose="05000000000000000000" pitchFamily="2" charset="2"/>
              </a:rPr>
              <a:t></a:t>
            </a:r>
            <a:endParaRPr lang="en-US" dirty="0"/>
          </a:p>
        </p:txBody>
      </p:sp>
      <p:sp>
        <p:nvSpPr>
          <p:cNvPr id="4" name="Slide Number Placeholder 3">
            <a:extLst>
              <a:ext uri="{FF2B5EF4-FFF2-40B4-BE49-F238E27FC236}">
                <a16:creationId xmlns:a16="http://schemas.microsoft.com/office/drawing/2014/main" id="{A2A2453B-7752-412C-BB1C-C10E7825234C}"/>
              </a:ext>
            </a:extLst>
          </p:cNvPr>
          <p:cNvSpPr>
            <a:spLocks noGrp="1"/>
          </p:cNvSpPr>
          <p:nvPr>
            <p:ph type="sldNum" sz="quarter" idx="12"/>
          </p:nvPr>
        </p:nvSpPr>
        <p:spPr/>
        <p:txBody>
          <a:bodyPr/>
          <a:lstStyle/>
          <a:p>
            <a:fld id="{30B18789-35AA-4FCF-AB53-E0D941FA7268}" type="slidenum">
              <a:rPr lang="en-US" smtClean="0"/>
              <a:t>48</a:t>
            </a:fld>
            <a:endParaRPr lang="en-US" dirty="0"/>
          </a:p>
        </p:txBody>
      </p:sp>
      <p:pic>
        <p:nvPicPr>
          <p:cNvPr id="5" name="Content Placeholder 4">
            <a:extLst>
              <a:ext uri="{FF2B5EF4-FFF2-40B4-BE49-F238E27FC236}">
                <a16:creationId xmlns:a16="http://schemas.microsoft.com/office/drawing/2014/main" id="{EED2C4AC-889B-44B7-886E-64ED7A6A6BD2}"/>
              </a:ext>
            </a:extLst>
          </p:cNvPr>
          <p:cNvPicPr>
            <a:picLocks noChangeAspect="1"/>
          </p:cNvPicPr>
          <p:nvPr/>
        </p:nvPicPr>
        <p:blipFill>
          <a:blip r:embed="rId2"/>
          <a:stretch>
            <a:fillRect/>
          </a:stretch>
        </p:blipFill>
        <p:spPr>
          <a:xfrm>
            <a:off x="4397983" y="1317456"/>
            <a:ext cx="6610873" cy="4898342"/>
          </a:xfrm>
          <a:prstGeom prst="rect">
            <a:avLst/>
          </a:prstGeom>
        </p:spPr>
      </p:pic>
      <mc:AlternateContent xmlns:mc="http://schemas.openxmlformats.org/markup-compatibility/2006" xmlns:p14="http://schemas.microsoft.com/office/powerpoint/2010/main">
        <mc:Choice Requires="p14">
          <p:contentPart p14:bwMode="auto" r:id="rId3">
            <p14:nvContentPartPr>
              <p14:cNvPr id="13" name="Ink 12">
                <a:extLst>
                  <a:ext uri="{FF2B5EF4-FFF2-40B4-BE49-F238E27FC236}">
                    <a16:creationId xmlns:a16="http://schemas.microsoft.com/office/drawing/2014/main" id="{D1328CAC-CEA2-4266-AE92-CE065A3F0FD7}"/>
                  </a:ext>
                </a:extLst>
              </p14:cNvPr>
              <p14:cNvContentPartPr/>
              <p14:nvPr/>
            </p14:nvContentPartPr>
            <p14:xfrm>
              <a:off x="7960720" y="2457307"/>
              <a:ext cx="1888200" cy="60120"/>
            </p14:xfrm>
          </p:contentPart>
        </mc:Choice>
        <mc:Fallback xmlns="">
          <p:pic>
            <p:nvPicPr>
              <p:cNvPr id="13" name="Ink 12">
                <a:extLst>
                  <a:ext uri="{FF2B5EF4-FFF2-40B4-BE49-F238E27FC236}">
                    <a16:creationId xmlns:a16="http://schemas.microsoft.com/office/drawing/2014/main" id="{D1328CAC-CEA2-4266-AE92-CE065A3F0FD7}"/>
                  </a:ext>
                </a:extLst>
              </p:cNvPr>
              <p:cNvPicPr/>
              <p:nvPr/>
            </p:nvPicPr>
            <p:blipFill>
              <a:blip r:embed="rId4"/>
              <a:stretch>
                <a:fillRect/>
              </a:stretch>
            </p:blipFill>
            <p:spPr>
              <a:xfrm>
                <a:off x="7952080" y="2448307"/>
                <a:ext cx="1905840" cy="7776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4" name="Ink 13">
                <a:extLst>
                  <a:ext uri="{FF2B5EF4-FFF2-40B4-BE49-F238E27FC236}">
                    <a16:creationId xmlns:a16="http://schemas.microsoft.com/office/drawing/2014/main" id="{12CDB494-ABB4-4B87-BC41-C475AAC3AB62}"/>
                  </a:ext>
                </a:extLst>
              </p14:cNvPr>
              <p14:cNvContentPartPr/>
              <p14:nvPr/>
            </p14:nvContentPartPr>
            <p14:xfrm>
              <a:off x="4772920" y="2876347"/>
              <a:ext cx="1047600" cy="9720"/>
            </p14:xfrm>
          </p:contentPart>
        </mc:Choice>
        <mc:Fallback xmlns="">
          <p:pic>
            <p:nvPicPr>
              <p:cNvPr id="14" name="Ink 13">
                <a:extLst>
                  <a:ext uri="{FF2B5EF4-FFF2-40B4-BE49-F238E27FC236}">
                    <a16:creationId xmlns:a16="http://schemas.microsoft.com/office/drawing/2014/main" id="{12CDB494-ABB4-4B87-BC41-C475AAC3AB62}"/>
                  </a:ext>
                </a:extLst>
              </p:cNvPr>
              <p:cNvPicPr/>
              <p:nvPr/>
            </p:nvPicPr>
            <p:blipFill>
              <a:blip r:embed="rId6"/>
              <a:stretch>
                <a:fillRect/>
              </a:stretch>
            </p:blipFill>
            <p:spPr>
              <a:xfrm>
                <a:off x="4764280" y="2867347"/>
                <a:ext cx="1065240" cy="2736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5" name="Ink 14">
                <a:extLst>
                  <a:ext uri="{FF2B5EF4-FFF2-40B4-BE49-F238E27FC236}">
                    <a16:creationId xmlns:a16="http://schemas.microsoft.com/office/drawing/2014/main" id="{5F8C2B93-E71A-41C9-B34B-08C442157E0D}"/>
                  </a:ext>
                </a:extLst>
              </p14:cNvPr>
              <p14:cNvContentPartPr/>
              <p14:nvPr/>
            </p14:nvContentPartPr>
            <p14:xfrm>
              <a:off x="6568240" y="2842867"/>
              <a:ext cx="1068120" cy="68400"/>
            </p14:xfrm>
          </p:contentPart>
        </mc:Choice>
        <mc:Fallback xmlns="">
          <p:pic>
            <p:nvPicPr>
              <p:cNvPr id="15" name="Ink 14">
                <a:extLst>
                  <a:ext uri="{FF2B5EF4-FFF2-40B4-BE49-F238E27FC236}">
                    <a16:creationId xmlns:a16="http://schemas.microsoft.com/office/drawing/2014/main" id="{5F8C2B93-E71A-41C9-B34B-08C442157E0D}"/>
                  </a:ext>
                </a:extLst>
              </p:cNvPr>
              <p:cNvPicPr/>
              <p:nvPr/>
            </p:nvPicPr>
            <p:blipFill>
              <a:blip r:embed="rId8"/>
              <a:stretch>
                <a:fillRect/>
              </a:stretch>
            </p:blipFill>
            <p:spPr>
              <a:xfrm>
                <a:off x="6559240" y="2833867"/>
                <a:ext cx="1085760" cy="8604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8" name="Ink 17">
                <a:extLst>
                  <a:ext uri="{FF2B5EF4-FFF2-40B4-BE49-F238E27FC236}">
                    <a16:creationId xmlns:a16="http://schemas.microsoft.com/office/drawing/2014/main" id="{A860E6EA-131B-4304-ADCB-CE2E19873ECF}"/>
                  </a:ext>
                </a:extLst>
              </p14:cNvPr>
              <p14:cNvContentPartPr/>
              <p14:nvPr/>
            </p14:nvContentPartPr>
            <p14:xfrm>
              <a:off x="9336640" y="3724147"/>
              <a:ext cx="677520" cy="25920"/>
            </p14:xfrm>
          </p:contentPart>
        </mc:Choice>
        <mc:Fallback xmlns="">
          <p:pic>
            <p:nvPicPr>
              <p:cNvPr id="18" name="Ink 17">
                <a:extLst>
                  <a:ext uri="{FF2B5EF4-FFF2-40B4-BE49-F238E27FC236}">
                    <a16:creationId xmlns:a16="http://schemas.microsoft.com/office/drawing/2014/main" id="{A860E6EA-131B-4304-ADCB-CE2E19873ECF}"/>
                  </a:ext>
                </a:extLst>
              </p:cNvPr>
              <p:cNvPicPr/>
              <p:nvPr/>
            </p:nvPicPr>
            <p:blipFill>
              <a:blip r:embed="rId10"/>
              <a:stretch>
                <a:fillRect/>
              </a:stretch>
            </p:blipFill>
            <p:spPr>
              <a:xfrm>
                <a:off x="9328000" y="3715147"/>
                <a:ext cx="695160" cy="4356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9" name="Ink 18">
                <a:extLst>
                  <a:ext uri="{FF2B5EF4-FFF2-40B4-BE49-F238E27FC236}">
                    <a16:creationId xmlns:a16="http://schemas.microsoft.com/office/drawing/2014/main" id="{A1066697-E554-42C2-A8E6-0D222641D4E8}"/>
                  </a:ext>
                </a:extLst>
              </p14:cNvPr>
              <p14:cNvContentPartPr/>
              <p14:nvPr/>
            </p14:nvContentPartPr>
            <p14:xfrm>
              <a:off x="6509560" y="3671587"/>
              <a:ext cx="2252160" cy="95040"/>
            </p14:xfrm>
          </p:contentPart>
        </mc:Choice>
        <mc:Fallback xmlns="">
          <p:pic>
            <p:nvPicPr>
              <p:cNvPr id="19" name="Ink 18">
                <a:extLst>
                  <a:ext uri="{FF2B5EF4-FFF2-40B4-BE49-F238E27FC236}">
                    <a16:creationId xmlns:a16="http://schemas.microsoft.com/office/drawing/2014/main" id="{A1066697-E554-42C2-A8E6-0D222641D4E8}"/>
                  </a:ext>
                </a:extLst>
              </p:cNvPr>
              <p:cNvPicPr/>
              <p:nvPr/>
            </p:nvPicPr>
            <p:blipFill>
              <a:blip r:embed="rId12"/>
              <a:stretch>
                <a:fillRect/>
              </a:stretch>
            </p:blipFill>
            <p:spPr>
              <a:xfrm>
                <a:off x="6500560" y="3662947"/>
                <a:ext cx="2269800" cy="11268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20" name="Ink 19">
                <a:extLst>
                  <a:ext uri="{FF2B5EF4-FFF2-40B4-BE49-F238E27FC236}">
                    <a16:creationId xmlns:a16="http://schemas.microsoft.com/office/drawing/2014/main" id="{0DD2EFD0-0CE4-4C49-8FD4-20CACF39ADA3}"/>
                  </a:ext>
                </a:extLst>
              </p14:cNvPr>
              <p14:cNvContentPartPr/>
              <p14:nvPr/>
            </p14:nvContentPartPr>
            <p14:xfrm>
              <a:off x="4622080" y="4101427"/>
              <a:ext cx="204480" cy="17640"/>
            </p14:xfrm>
          </p:contentPart>
        </mc:Choice>
        <mc:Fallback xmlns="">
          <p:pic>
            <p:nvPicPr>
              <p:cNvPr id="20" name="Ink 19">
                <a:extLst>
                  <a:ext uri="{FF2B5EF4-FFF2-40B4-BE49-F238E27FC236}">
                    <a16:creationId xmlns:a16="http://schemas.microsoft.com/office/drawing/2014/main" id="{0DD2EFD0-0CE4-4C49-8FD4-20CACF39ADA3}"/>
                  </a:ext>
                </a:extLst>
              </p:cNvPr>
              <p:cNvPicPr/>
              <p:nvPr/>
            </p:nvPicPr>
            <p:blipFill>
              <a:blip r:embed="rId14"/>
              <a:stretch>
                <a:fillRect/>
              </a:stretch>
            </p:blipFill>
            <p:spPr>
              <a:xfrm>
                <a:off x="4613080" y="4092427"/>
                <a:ext cx="222120" cy="3528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21" name="Ink 20">
                <a:extLst>
                  <a:ext uri="{FF2B5EF4-FFF2-40B4-BE49-F238E27FC236}">
                    <a16:creationId xmlns:a16="http://schemas.microsoft.com/office/drawing/2014/main" id="{D7CC7C67-87CB-4851-A65D-ACF86B5325D4}"/>
                  </a:ext>
                </a:extLst>
              </p14:cNvPr>
              <p14:cNvContentPartPr/>
              <p14:nvPr/>
            </p14:nvContentPartPr>
            <p14:xfrm>
              <a:off x="5578240" y="4157227"/>
              <a:ext cx="1889640" cy="20520"/>
            </p14:xfrm>
          </p:contentPart>
        </mc:Choice>
        <mc:Fallback xmlns="">
          <p:pic>
            <p:nvPicPr>
              <p:cNvPr id="21" name="Ink 20">
                <a:extLst>
                  <a:ext uri="{FF2B5EF4-FFF2-40B4-BE49-F238E27FC236}">
                    <a16:creationId xmlns:a16="http://schemas.microsoft.com/office/drawing/2014/main" id="{D7CC7C67-87CB-4851-A65D-ACF86B5325D4}"/>
                  </a:ext>
                </a:extLst>
              </p:cNvPr>
              <p:cNvPicPr/>
              <p:nvPr/>
            </p:nvPicPr>
            <p:blipFill>
              <a:blip r:embed="rId16"/>
              <a:stretch>
                <a:fillRect/>
              </a:stretch>
            </p:blipFill>
            <p:spPr>
              <a:xfrm>
                <a:off x="5569600" y="4148587"/>
                <a:ext cx="1907280" cy="3816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22" name="Ink 21">
                <a:extLst>
                  <a:ext uri="{FF2B5EF4-FFF2-40B4-BE49-F238E27FC236}">
                    <a16:creationId xmlns:a16="http://schemas.microsoft.com/office/drawing/2014/main" id="{1933E38C-4477-41F1-91B2-EBB7255DAEE1}"/>
                  </a:ext>
                </a:extLst>
              </p14:cNvPr>
              <p14:cNvContentPartPr/>
              <p14:nvPr/>
            </p14:nvContentPartPr>
            <p14:xfrm>
              <a:off x="8246200" y="4119427"/>
              <a:ext cx="1242360" cy="58320"/>
            </p14:xfrm>
          </p:contentPart>
        </mc:Choice>
        <mc:Fallback xmlns="">
          <p:pic>
            <p:nvPicPr>
              <p:cNvPr id="22" name="Ink 21">
                <a:extLst>
                  <a:ext uri="{FF2B5EF4-FFF2-40B4-BE49-F238E27FC236}">
                    <a16:creationId xmlns:a16="http://schemas.microsoft.com/office/drawing/2014/main" id="{1933E38C-4477-41F1-91B2-EBB7255DAEE1}"/>
                  </a:ext>
                </a:extLst>
              </p:cNvPr>
              <p:cNvPicPr/>
              <p:nvPr/>
            </p:nvPicPr>
            <p:blipFill>
              <a:blip r:embed="rId18"/>
              <a:stretch>
                <a:fillRect/>
              </a:stretch>
            </p:blipFill>
            <p:spPr>
              <a:xfrm>
                <a:off x="8237200" y="4110427"/>
                <a:ext cx="1260000" cy="7596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23" name="Ink 22">
                <a:extLst>
                  <a:ext uri="{FF2B5EF4-FFF2-40B4-BE49-F238E27FC236}">
                    <a16:creationId xmlns:a16="http://schemas.microsoft.com/office/drawing/2014/main" id="{BD35D567-58D5-4CD0-894F-00B9F664267A}"/>
                  </a:ext>
                </a:extLst>
              </p14:cNvPr>
              <p14:cNvContentPartPr/>
              <p14:nvPr/>
            </p14:nvContentPartPr>
            <p14:xfrm>
              <a:off x="4848520" y="4479067"/>
              <a:ext cx="3814920" cy="101520"/>
            </p14:xfrm>
          </p:contentPart>
        </mc:Choice>
        <mc:Fallback xmlns="">
          <p:pic>
            <p:nvPicPr>
              <p:cNvPr id="23" name="Ink 22">
                <a:extLst>
                  <a:ext uri="{FF2B5EF4-FFF2-40B4-BE49-F238E27FC236}">
                    <a16:creationId xmlns:a16="http://schemas.microsoft.com/office/drawing/2014/main" id="{BD35D567-58D5-4CD0-894F-00B9F664267A}"/>
                  </a:ext>
                </a:extLst>
              </p:cNvPr>
              <p:cNvPicPr/>
              <p:nvPr/>
            </p:nvPicPr>
            <p:blipFill>
              <a:blip r:embed="rId20"/>
              <a:stretch>
                <a:fillRect/>
              </a:stretch>
            </p:blipFill>
            <p:spPr>
              <a:xfrm>
                <a:off x="4839520" y="4470067"/>
                <a:ext cx="3832560" cy="11916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24" name="Ink 23">
                <a:extLst>
                  <a:ext uri="{FF2B5EF4-FFF2-40B4-BE49-F238E27FC236}">
                    <a16:creationId xmlns:a16="http://schemas.microsoft.com/office/drawing/2014/main" id="{D85368B5-40DF-488E-814E-FEDFFF43CE67}"/>
                  </a:ext>
                </a:extLst>
              </p14:cNvPr>
              <p14:cNvContentPartPr/>
              <p14:nvPr/>
            </p14:nvContentPartPr>
            <p14:xfrm>
              <a:off x="9353560" y="4436587"/>
              <a:ext cx="980280" cy="112320"/>
            </p14:xfrm>
          </p:contentPart>
        </mc:Choice>
        <mc:Fallback xmlns="">
          <p:pic>
            <p:nvPicPr>
              <p:cNvPr id="24" name="Ink 23">
                <a:extLst>
                  <a:ext uri="{FF2B5EF4-FFF2-40B4-BE49-F238E27FC236}">
                    <a16:creationId xmlns:a16="http://schemas.microsoft.com/office/drawing/2014/main" id="{D85368B5-40DF-488E-814E-FEDFFF43CE67}"/>
                  </a:ext>
                </a:extLst>
              </p:cNvPr>
              <p:cNvPicPr/>
              <p:nvPr/>
            </p:nvPicPr>
            <p:blipFill>
              <a:blip r:embed="rId22"/>
              <a:stretch>
                <a:fillRect/>
              </a:stretch>
            </p:blipFill>
            <p:spPr>
              <a:xfrm>
                <a:off x="9344920" y="4427587"/>
                <a:ext cx="997920" cy="12996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28" name="Ink 27">
                <a:extLst>
                  <a:ext uri="{FF2B5EF4-FFF2-40B4-BE49-F238E27FC236}">
                    <a16:creationId xmlns:a16="http://schemas.microsoft.com/office/drawing/2014/main" id="{990ED124-27DC-4F6D-A951-801B3DB221F2}"/>
                  </a:ext>
                </a:extLst>
              </p14:cNvPr>
              <p14:cNvContentPartPr/>
              <p14:nvPr/>
            </p14:nvContentPartPr>
            <p14:xfrm>
              <a:off x="4739440" y="4919707"/>
              <a:ext cx="3873960" cy="198360"/>
            </p14:xfrm>
          </p:contentPart>
        </mc:Choice>
        <mc:Fallback xmlns="">
          <p:pic>
            <p:nvPicPr>
              <p:cNvPr id="28" name="Ink 27">
                <a:extLst>
                  <a:ext uri="{FF2B5EF4-FFF2-40B4-BE49-F238E27FC236}">
                    <a16:creationId xmlns:a16="http://schemas.microsoft.com/office/drawing/2014/main" id="{990ED124-27DC-4F6D-A951-801B3DB221F2}"/>
                  </a:ext>
                </a:extLst>
              </p:cNvPr>
              <p:cNvPicPr/>
              <p:nvPr/>
            </p:nvPicPr>
            <p:blipFill>
              <a:blip r:embed="rId24"/>
              <a:stretch>
                <a:fillRect/>
              </a:stretch>
            </p:blipFill>
            <p:spPr>
              <a:xfrm>
                <a:off x="4730440" y="4910723"/>
                <a:ext cx="3891600" cy="215968"/>
              </a:xfrm>
              <a:prstGeom prst="rect">
                <a:avLst/>
              </a:prstGeom>
            </p:spPr>
          </p:pic>
        </mc:Fallback>
      </mc:AlternateContent>
    </p:spTree>
    <p:extLst>
      <p:ext uri="{BB962C8B-B14F-4D97-AF65-F5344CB8AC3E}">
        <p14:creationId xmlns:p14="http://schemas.microsoft.com/office/powerpoint/2010/main" val="25351841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27FC4D-8CAC-4A28-8864-95A82537C69E}"/>
              </a:ext>
            </a:extLst>
          </p:cNvPr>
          <p:cNvSpPr>
            <a:spLocks noGrp="1"/>
          </p:cNvSpPr>
          <p:nvPr>
            <p:ph type="title"/>
          </p:nvPr>
        </p:nvSpPr>
        <p:spPr/>
        <p:txBody>
          <a:bodyPr/>
          <a:lstStyle/>
          <a:p>
            <a:r>
              <a:rPr lang="en-US" dirty="0"/>
              <a:t>What Period of Payroll Costs do I use – Last 12 Months or Calendar 2019?</a:t>
            </a:r>
          </a:p>
        </p:txBody>
      </p:sp>
      <p:sp>
        <p:nvSpPr>
          <p:cNvPr id="3" name="Content Placeholder 2">
            <a:extLst>
              <a:ext uri="{FF2B5EF4-FFF2-40B4-BE49-F238E27FC236}">
                <a16:creationId xmlns:a16="http://schemas.microsoft.com/office/drawing/2014/main" id="{AB818756-3993-4BED-A097-31A95793B975}"/>
              </a:ext>
            </a:extLst>
          </p:cNvPr>
          <p:cNvSpPr>
            <a:spLocks noGrp="1"/>
          </p:cNvSpPr>
          <p:nvPr>
            <p:ph idx="1"/>
          </p:nvPr>
        </p:nvSpPr>
        <p:spPr/>
        <p:txBody>
          <a:bodyPr/>
          <a:lstStyle/>
          <a:p>
            <a:endParaRPr lang="en-US" dirty="0"/>
          </a:p>
          <a:p>
            <a:endParaRPr lang="en-US" dirty="0"/>
          </a:p>
          <a:p>
            <a:endParaRPr lang="en-US" dirty="0"/>
          </a:p>
          <a:p>
            <a:r>
              <a:rPr lang="en-US" sz="4400" dirty="0"/>
              <a:t>					IT DEPENDS</a:t>
            </a:r>
          </a:p>
        </p:txBody>
      </p:sp>
      <p:sp>
        <p:nvSpPr>
          <p:cNvPr id="4" name="Slide Number Placeholder 3">
            <a:extLst>
              <a:ext uri="{FF2B5EF4-FFF2-40B4-BE49-F238E27FC236}">
                <a16:creationId xmlns:a16="http://schemas.microsoft.com/office/drawing/2014/main" id="{4AC0279F-F375-44C9-A3E6-18099CFD6995}"/>
              </a:ext>
            </a:extLst>
          </p:cNvPr>
          <p:cNvSpPr>
            <a:spLocks noGrp="1"/>
          </p:cNvSpPr>
          <p:nvPr>
            <p:ph type="sldNum" sz="quarter" idx="12"/>
          </p:nvPr>
        </p:nvSpPr>
        <p:spPr/>
        <p:txBody>
          <a:bodyPr/>
          <a:lstStyle/>
          <a:p>
            <a:fld id="{30B18789-35AA-4FCF-AB53-E0D941FA7268}" type="slidenum">
              <a:rPr lang="en-US" smtClean="0"/>
              <a:t>49</a:t>
            </a:fld>
            <a:endParaRPr lang="en-US" dirty="0"/>
          </a:p>
        </p:txBody>
      </p:sp>
    </p:spTree>
    <p:custDataLst>
      <p:tags r:id="rId1"/>
    </p:custDataLst>
    <p:extLst>
      <p:ext uri="{BB962C8B-B14F-4D97-AF65-F5344CB8AC3E}">
        <p14:creationId xmlns:p14="http://schemas.microsoft.com/office/powerpoint/2010/main" val="39753875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674C2C-EF53-4772-8648-40672805266E}"/>
              </a:ext>
            </a:extLst>
          </p:cNvPr>
          <p:cNvSpPr>
            <a:spLocks noGrp="1"/>
          </p:cNvSpPr>
          <p:nvPr>
            <p:ph type="title"/>
          </p:nvPr>
        </p:nvSpPr>
        <p:spPr/>
        <p:txBody>
          <a:bodyPr/>
          <a:lstStyle/>
          <a:p>
            <a:r>
              <a:rPr lang="en-US" dirty="0"/>
              <a:t>COVID-19 Relief Funding</a:t>
            </a:r>
          </a:p>
        </p:txBody>
      </p:sp>
      <p:sp>
        <p:nvSpPr>
          <p:cNvPr id="3" name="Content Placeholder 2">
            <a:extLst>
              <a:ext uri="{FF2B5EF4-FFF2-40B4-BE49-F238E27FC236}">
                <a16:creationId xmlns:a16="http://schemas.microsoft.com/office/drawing/2014/main" id="{7E4D85C7-5147-42CC-A514-45709AC4AC59}"/>
              </a:ext>
            </a:extLst>
          </p:cNvPr>
          <p:cNvSpPr>
            <a:spLocks noGrp="1"/>
          </p:cNvSpPr>
          <p:nvPr>
            <p:ph idx="1"/>
          </p:nvPr>
        </p:nvSpPr>
        <p:spPr/>
        <p:txBody>
          <a:bodyPr/>
          <a:lstStyle/>
          <a:p>
            <a:pPr marL="457200" lvl="0" indent="-457200">
              <a:buFont typeface="Arial" panose="020B0604020202020204" pitchFamily="34" charset="0"/>
              <a:buChar char="•"/>
            </a:pPr>
            <a:r>
              <a:rPr lang="en-US" dirty="0">
                <a:latin typeface="Calibri" panose="020F0502020204030204" pitchFamily="34" charset="0"/>
                <a:cs typeface="Calibri" panose="020F0502020204030204" pitchFamily="34" charset="0"/>
              </a:rPr>
              <a:t>$8.3B Emergency Funding bill</a:t>
            </a:r>
          </a:p>
          <a:p>
            <a:pPr marL="457200" lvl="0" indent="-457200">
              <a:buFont typeface="Arial" panose="020B0604020202020204" pitchFamily="34" charset="0"/>
              <a:buChar char="•"/>
            </a:pPr>
            <a:r>
              <a:rPr lang="en-US" dirty="0">
                <a:latin typeface="Calibri" panose="020F0502020204030204" pitchFamily="34" charset="0"/>
                <a:cs typeface="Calibri" panose="020F0502020204030204" pitchFamily="34" charset="0"/>
              </a:rPr>
              <a:t>$100B Families First Coronavirus Response Act</a:t>
            </a:r>
          </a:p>
          <a:p>
            <a:pPr marL="457200" lvl="0" indent="-457200">
              <a:buFont typeface="Arial" panose="020B0604020202020204" pitchFamily="34" charset="0"/>
              <a:buChar char="•"/>
            </a:pPr>
            <a:r>
              <a:rPr lang="en-US" dirty="0">
                <a:latin typeface="Calibri" panose="020F0502020204030204" pitchFamily="34" charset="0"/>
                <a:cs typeface="Calibri" panose="020F0502020204030204" pitchFamily="34" charset="0"/>
              </a:rPr>
              <a:t>$2T Coronavirus Aid Relief and Economic Security (CARES) Act- $150B specifically for Healthcare</a:t>
            </a:r>
          </a:p>
          <a:p>
            <a:endParaRPr lang="en-US" dirty="0"/>
          </a:p>
        </p:txBody>
      </p:sp>
      <p:sp>
        <p:nvSpPr>
          <p:cNvPr id="4" name="Slide Number Placeholder 3">
            <a:extLst>
              <a:ext uri="{FF2B5EF4-FFF2-40B4-BE49-F238E27FC236}">
                <a16:creationId xmlns:a16="http://schemas.microsoft.com/office/drawing/2014/main" id="{954F6279-1095-4B25-8677-CA952F6EFEBE}"/>
              </a:ext>
            </a:extLst>
          </p:cNvPr>
          <p:cNvSpPr>
            <a:spLocks noGrp="1"/>
          </p:cNvSpPr>
          <p:nvPr>
            <p:ph type="sldNum" sz="quarter" idx="12"/>
          </p:nvPr>
        </p:nvSpPr>
        <p:spPr/>
        <p:txBody>
          <a:bodyPr/>
          <a:lstStyle/>
          <a:p>
            <a:fld id="{30B18789-35AA-4FCF-AB53-E0D941FA7268}" type="slidenum">
              <a:rPr lang="en-US" smtClean="0"/>
              <a:t>5</a:t>
            </a:fld>
            <a:endParaRPr lang="en-US" dirty="0"/>
          </a:p>
        </p:txBody>
      </p:sp>
    </p:spTree>
    <p:extLst>
      <p:ext uri="{BB962C8B-B14F-4D97-AF65-F5344CB8AC3E}">
        <p14:creationId xmlns:p14="http://schemas.microsoft.com/office/powerpoint/2010/main" val="170864174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2B0094-553F-4147-8D72-4969FBADF1C4}"/>
              </a:ext>
            </a:extLst>
          </p:cNvPr>
          <p:cNvSpPr>
            <a:spLocks noGrp="1"/>
          </p:cNvSpPr>
          <p:nvPr>
            <p:ph type="title"/>
          </p:nvPr>
        </p:nvSpPr>
        <p:spPr/>
        <p:txBody>
          <a:bodyPr/>
          <a:lstStyle/>
          <a:p>
            <a:r>
              <a:rPr lang="en-US" dirty="0"/>
              <a:t>Interim Final Rule (4-2-20)</a:t>
            </a:r>
          </a:p>
        </p:txBody>
      </p:sp>
      <p:sp>
        <p:nvSpPr>
          <p:cNvPr id="3" name="Content Placeholder 2">
            <a:extLst>
              <a:ext uri="{FF2B5EF4-FFF2-40B4-BE49-F238E27FC236}">
                <a16:creationId xmlns:a16="http://schemas.microsoft.com/office/drawing/2014/main" id="{F54E5C32-B478-4B77-AB0A-FB1582A36063}"/>
              </a:ext>
            </a:extLst>
          </p:cNvPr>
          <p:cNvSpPr>
            <a:spLocks noGrp="1"/>
          </p:cNvSpPr>
          <p:nvPr>
            <p:ph idx="1"/>
          </p:nvPr>
        </p:nvSpPr>
        <p:spPr/>
        <p:txBody>
          <a:bodyPr>
            <a:normAutofit lnSpcReduction="10000"/>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										      </a:t>
            </a:r>
            <a:r>
              <a:rPr lang="en-US" b="1" dirty="0"/>
              <a:t>But wait….</a:t>
            </a:r>
          </a:p>
          <a:p>
            <a:endParaRPr lang="en-US" dirty="0"/>
          </a:p>
        </p:txBody>
      </p:sp>
      <p:sp>
        <p:nvSpPr>
          <p:cNvPr id="4" name="Slide Number Placeholder 3">
            <a:extLst>
              <a:ext uri="{FF2B5EF4-FFF2-40B4-BE49-F238E27FC236}">
                <a16:creationId xmlns:a16="http://schemas.microsoft.com/office/drawing/2014/main" id="{7A34F949-FAB1-456F-B9EE-BBB9B96083BD}"/>
              </a:ext>
            </a:extLst>
          </p:cNvPr>
          <p:cNvSpPr>
            <a:spLocks noGrp="1"/>
          </p:cNvSpPr>
          <p:nvPr>
            <p:ph type="sldNum" sz="quarter" idx="12"/>
          </p:nvPr>
        </p:nvSpPr>
        <p:spPr/>
        <p:txBody>
          <a:bodyPr/>
          <a:lstStyle/>
          <a:p>
            <a:fld id="{30B18789-35AA-4FCF-AB53-E0D941FA7268}" type="slidenum">
              <a:rPr lang="en-US" smtClean="0"/>
              <a:t>50</a:t>
            </a:fld>
            <a:endParaRPr lang="en-US" dirty="0"/>
          </a:p>
        </p:txBody>
      </p:sp>
      <p:pic>
        <p:nvPicPr>
          <p:cNvPr id="7" name="Picture 6">
            <a:extLst>
              <a:ext uri="{FF2B5EF4-FFF2-40B4-BE49-F238E27FC236}">
                <a16:creationId xmlns:a16="http://schemas.microsoft.com/office/drawing/2014/main" id="{6598867C-D695-49FC-A947-2B65EF9D5B46}"/>
              </a:ext>
            </a:extLst>
          </p:cNvPr>
          <p:cNvPicPr>
            <a:picLocks noChangeAspect="1"/>
          </p:cNvPicPr>
          <p:nvPr/>
        </p:nvPicPr>
        <p:blipFill>
          <a:blip r:embed="rId2"/>
          <a:stretch>
            <a:fillRect/>
          </a:stretch>
        </p:blipFill>
        <p:spPr>
          <a:xfrm>
            <a:off x="3420492" y="1377658"/>
            <a:ext cx="6033412" cy="4799305"/>
          </a:xfrm>
          <a:prstGeom prst="rect">
            <a:avLst/>
          </a:prstGeom>
        </p:spPr>
      </p:pic>
      <p:sp>
        <p:nvSpPr>
          <p:cNvPr id="5" name="TextBox 4">
            <a:extLst>
              <a:ext uri="{FF2B5EF4-FFF2-40B4-BE49-F238E27FC236}">
                <a16:creationId xmlns:a16="http://schemas.microsoft.com/office/drawing/2014/main" id="{EA7DB924-6D4F-41AC-929C-B5C8162C1DE4}"/>
              </a:ext>
            </a:extLst>
          </p:cNvPr>
          <p:cNvSpPr txBox="1"/>
          <p:nvPr/>
        </p:nvSpPr>
        <p:spPr>
          <a:xfrm>
            <a:off x="8815526" y="1377658"/>
            <a:ext cx="638378" cy="369332"/>
          </a:xfrm>
          <a:prstGeom prst="rect">
            <a:avLst/>
          </a:prstGeom>
          <a:solidFill>
            <a:srgbClr val="FFFFFF"/>
          </a:solidFill>
        </p:spPr>
        <p:txBody>
          <a:bodyPr wrap="square" rtlCol="0">
            <a:spAutoFit/>
          </a:bodyPr>
          <a:lstStyle/>
          <a:p>
            <a:endParaRPr lang="en-US" dirty="0"/>
          </a:p>
        </p:txBody>
      </p:sp>
    </p:spTree>
    <p:extLst>
      <p:ext uri="{BB962C8B-B14F-4D97-AF65-F5344CB8AC3E}">
        <p14:creationId xmlns:p14="http://schemas.microsoft.com/office/powerpoint/2010/main" val="279864786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C4AF0B-C2B4-4FD7-9EC4-8CD0662CE8A6}"/>
              </a:ext>
            </a:extLst>
          </p:cNvPr>
          <p:cNvSpPr>
            <a:spLocks noGrp="1"/>
          </p:cNvSpPr>
          <p:nvPr>
            <p:ph type="title"/>
          </p:nvPr>
        </p:nvSpPr>
        <p:spPr/>
        <p:txBody>
          <a:bodyPr/>
          <a:lstStyle/>
          <a:p>
            <a:r>
              <a:rPr lang="en-US" dirty="0"/>
              <a:t>FAQ issued 4-6-20</a:t>
            </a:r>
          </a:p>
        </p:txBody>
      </p:sp>
      <p:sp>
        <p:nvSpPr>
          <p:cNvPr id="4" name="Slide Number Placeholder 3">
            <a:extLst>
              <a:ext uri="{FF2B5EF4-FFF2-40B4-BE49-F238E27FC236}">
                <a16:creationId xmlns:a16="http://schemas.microsoft.com/office/drawing/2014/main" id="{FC96A054-4510-4CBD-8DD1-6F885D60A141}"/>
              </a:ext>
            </a:extLst>
          </p:cNvPr>
          <p:cNvSpPr>
            <a:spLocks noGrp="1"/>
          </p:cNvSpPr>
          <p:nvPr>
            <p:ph type="sldNum" sz="quarter" idx="12"/>
          </p:nvPr>
        </p:nvSpPr>
        <p:spPr/>
        <p:txBody>
          <a:bodyPr/>
          <a:lstStyle/>
          <a:p>
            <a:fld id="{30B18789-35AA-4FCF-AB53-E0D941FA7268}" type="slidenum">
              <a:rPr lang="en-US" smtClean="0"/>
              <a:t>51</a:t>
            </a:fld>
            <a:endParaRPr lang="en-US" dirty="0"/>
          </a:p>
        </p:txBody>
      </p:sp>
      <p:pic>
        <p:nvPicPr>
          <p:cNvPr id="6" name="Picture 5">
            <a:extLst>
              <a:ext uri="{FF2B5EF4-FFF2-40B4-BE49-F238E27FC236}">
                <a16:creationId xmlns:a16="http://schemas.microsoft.com/office/drawing/2014/main" id="{9AE6BD17-B34D-4CE6-9DA2-B81E4E33AD95}"/>
              </a:ext>
            </a:extLst>
          </p:cNvPr>
          <p:cNvPicPr>
            <a:picLocks noChangeAspect="1"/>
          </p:cNvPicPr>
          <p:nvPr/>
        </p:nvPicPr>
        <p:blipFill>
          <a:blip r:embed="rId2"/>
          <a:stretch>
            <a:fillRect/>
          </a:stretch>
        </p:blipFill>
        <p:spPr>
          <a:xfrm>
            <a:off x="1824532" y="1792744"/>
            <a:ext cx="8384870" cy="4062772"/>
          </a:xfrm>
          <a:prstGeom prst="rect">
            <a:avLst/>
          </a:prstGeom>
        </p:spPr>
      </p:pic>
      <mc:AlternateContent xmlns:mc="http://schemas.openxmlformats.org/markup-compatibility/2006" xmlns:p14="http://schemas.microsoft.com/office/powerpoint/2010/main">
        <mc:Choice Requires="p14">
          <p:contentPart p14:bwMode="auto" r:id="rId3">
            <p14:nvContentPartPr>
              <p14:cNvPr id="7" name="Ink 6">
                <a:extLst>
                  <a:ext uri="{FF2B5EF4-FFF2-40B4-BE49-F238E27FC236}">
                    <a16:creationId xmlns:a16="http://schemas.microsoft.com/office/drawing/2014/main" id="{047DEB7B-EDFD-4AED-BD22-61AD0B32130E}"/>
                  </a:ext>
                </a:extLst>
              </p14:cNvPr>
              <p14:cNvContentPartPr/>
              <p14:nvPr/>
            </p14:nvContentPartPr>
            <p14:xfrm>
              <a:off x="3875314" y="2917354"/>
              <a:ext cx="3729960" cy="78120"/>
            </p14:xfrm>
          </p:contentPart>
        </mc:Choice>
        <mc:Fallback xmlns="">
          <p:pic>
            <p:nvPicPr>
              <p:cNvPr id="7" name="Ink 6">
                <a:extLst>
                  <a:ext uri="{FF2B5EF4-FFF2-40B4-BE49-F238E27FC236}">
                    <a16:creationId xmlns:a16="http://schemas.microsoft.com/office/drawing/2014/main" id="{047DEB7B-EDFD-4AED-BD22-61AD0B32130E}"/>
                  </a:ext>
                </a:extLst>
              </p:cNvPr>
              <p:cNvPicPr/>
              <p:nvPr/>
            </p:nvPicPr>
            <p:blipFill>
              <a:blip r:embed="rId4"/>
              <a:stretch>
                <a:fillRect/>
              </a:stretch>
            </p:blipFill>
            <p:spPr>
              <a:xfrm>
                <a:off x="3821674" y="2809714"/>
                <a:ext cx="3837600" cy="29376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8" name="Ink 7">
                <a:extLst>
                  <a:ext uri="{FF2B5EF4-FFF2-40B4-BE49-F238E27FC236}">
                    <a16:creationId xmlns:a16="http://schemas.microsoft.com/office/drawing/2014/main" id="{F936828C-8864-4C1F-A2C1-761E5633C8CA}"/>
                  </a:ext>
                </a:extLst>
              </p14:cNvPr>
              <p14:cNvContentPartPr/>
              <p14:nvPr/>
            </p14:nvContentPartPr>
            <p14:xfrm>
              <a:off x="4739440" y="4241467"/>
              <a:ext cx="3823200" cy="70920"/>
            </p14:xfrm>
          </p:contentPart>
        </mc:Choice>
        <mc:Fallback xmlns="">
          <p:pic>
            <p:nvPicPr>
              <p:cNvPr id="8" name="Ink 7">
                <a:extLst>
                  <a:ext uri="{FF2B5EF4-FFF2-40B4-BE49-F238E27FC236}">
                    <a16:creationId xmlns:a16="http://schemas.microsoft.com/office/drawing/2014/main" id="{F936828C-8864-4C1F-A2C1-761E5633C8CA}"/>
                  </a:ext>
                </a:extLst>
              </p:cNvPr>
              <p:cNvPicPr/>
              <p:nvPr/>
            </p:nvPicPr>
            <p:blipFill>
              <a:blip r:embed="rId6"/>
              <a:stretch>
                <a:fillRect/>
              </a:stretch>
            </p:blipFill>
            <p:spPr>
              <a:xfrm>
                <a:off x="4685440" y="4133467"/>
                <a:ext cx="3930840" cy="28656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9" name="Ink 8">
                <a:extLst>
                  <a:ext uri="{FF2B5EF4-FFF2-40B4-BE49-F238E27FC236}">
                    <a16:creationId xmlns:a16="http://schemas.microsoft.com/office/drawing/2014/main" id="{1DA36330-BD1C-4591-9C80-B6D6F1D35273}"/>
                  </a:ext>
                </a:extLst>
              </p14:cNvPr>
              <p14:cNvContentPartPr/>
              <p14:nvPr/>
            </p14:nvContentPartPr>
            <p14:xfrm>
              <a:off x="3539920" y="4705147"/>
              <a:ext cx="5263920" cy="127080"/>
            </p14:xfrm>
          </p:contentPart>
        </mc:Choice>
        <mc:Fallback xmlns="">
          <p:pic>
            <p:nvPicPr>
              <p:cNvPr id="9" name="Ink 8">
                <a:extLst>
                  <a:ext uri="{FF2B5EF4-FFF2-40B4-BE49-F238E27FC236}">
                    <a16:creationId xmlns:a16="http://schemas.microsoft.com/office/drawing/2014/main" id="{1DA36330-BD1C-4591-9C80-B6D6F1D35273}"/>
                  </a:ext>
                </a:extLst>
              </p:cNvPr>
              <p:cNvPicPr/>
              <p:nvPr/>
            </p:nvPicPr>
            <p:blipFill>
              <a:blip r:embed="rId8"/>
              <a:stretch>
                <a:fillRect/>
              </a:stretch>
            </p:blipFill>
            <p:spPr>
              <a:xfrm>
                <a:off x="3485920" y="4597147"/>
                <a:ext cx="5371560" cy="342720"/>
              </a:xfrm>
              <a:prstGeom prst="rect">
                <a:avLst/>
              </a:prstGeom>
            </p:spPr>
          </p:pic>
        </mc:Fallback>
      </mc:AlternateContent>
    </p:spTree>
    <p:extLst>
      <p:ext uri="{BB962C8B-B14F-4D97-AF65-F5344CB8AC3E}">
        <p14:creationId xmlns:p14="http://schemas.microsoft.com/office/powerpoint/2010/main" val="186397525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45517A-2A3C-4586-9ACE-1B5152A81079}"/>
              </a:ext>
            </a:extLst>
          </p:cNvPr>
          <p:cNvSpPr>
            <a:spLocks noGrp="1"/>
          </p:cNvSpPr>
          <p:nvPr>
            <p:ph type="title"/>
          </p:nvPr>
        </p:nvSpPr>
        <p:spPr/>
        <p:txBody>
          <a:bodyPr/>
          <a:lstStyle/>
          <a:p>
            <a:r>
              <a:rPr lang="en-US" dirty="0"/>
              <a:t>PPP Borrower Loan Application Form 2483</a:t>
            </a:r>
          </a:p>
        </p:txBody>
      </p:sp>
      <p:pic>
        <p:nvPicPr>
          <p:cNvPr id="5" name="Content Placeholder 4">
            <a:extLst>
              <a:ext uri="{FF2B5EF4-FFF2-40B4-BE49-F238E27FC236}">
                <a16:creationId xmlns:a16="http://schemas.microsoft.com/office/drawing/2014/main" id="{34268A15-936A-4711-B9AD-E33D0A908BC1}"/>
              </a:ext>
            </a:extLst>
          </p:cNvPr>
          <p:cNvPicPr>
            <a:picLocks noGrp="1" noChangeAspect="1"/>
          </p:cNvPicPr>
          <p:nvPr>
            <p:ph idx="1"/>
          </p:nvPr>
        </p:nvPicPr>
        <p:blipFill>
          <a:blip r:embed="rId2"/>
          <a:stretch>
            <a:fillRect/>
          </a:stretch>
        </p:blipFill>
        <p:spPr>
          <a:xfrm>
            <a:off x="215659" y="2247446"/>
            <a:ext cx="11361148" cy="2250735"/>
          </a:xfrm>
          <a:prstGeom prst="rect">
            <a:avLst/>
          </a:prstGeom>
        </p:spPr>
      </p:pic>
      <p:sp>
        <p:nvSpPr>
          <p:cNvPr id="4" name="Slide Number Placeholder 3">
            <a:extLst>
              <a:ext uri="{FF2B5EF4-FFF2-40B4-BE49-F238E27FC236}">
                <a16:creationId xmlns:a16="http://schemas.microsoft.com/office/drawing/2014/main" id="{DB82EB4A-CC80-4E8E-B24D-E38EDD89CAA7}"/>
              </a:ext>
            </a:extLst>
          </p:cNvPr>
          <p:cNvSpPr>
            <a:spLocks noGrp="1"/>
          </p:cNvSpPr>
          <p:nvPr>
            <p:ph type="sldNum" sz="quarter" idx="12"/>
          </p:nvPr>
        </p:nvSpPr>
        <p:spPr/>
        <p:txBody>
          <a:bodyPr/>
          <a:lstStyle/>
          <a:p>
            <a:fld id="{30B18789-35AA-4FCF-AB53-E0D941FA7268}" type="slidenum">
              <a:rPr lang="en-US" smtClean="0"/>
              <a:t>52</a:t>
            </a:fld>
            <a:endParaRPr lang="en-US" dirty="0"/>
          </a:p>
        </p:txBody>
      </p:sp>
      <mc:AlternateContent xmlns:mc="http://schemas.openxmlformats.org/markup-compatibility/2006" xmlns:p14="http://schemas.microsoft.com/office/powerpoint/2010/main">
        <mc:Choice Requires="p14">
          <p:contentPart p14:bwMode="auto" r:id="rId3">
            <p14:nvContentPartPr>
              <p14:cNvPr id="6" name="Ink 5">
                <a:extLst>
                  <a:ext uri="{FF2B5EF4-FFF2-40B4-BE49-F238E27FC236}">
                    <a16:creationId xmlns:a16="http://schemas.microsoft.com/office/drawing/2014/main" id="{56795D4F-1799-454D-AF87-2972919AFBE3}"/>
                  </a:ext>
                </a:extLst>
              </p14:cNvPr>
              <p14:cNvContentPartPr/>
              <p14:nvPr/>
            </p14:nvContentPartPr>
            <p14:xfrm>
              <a:off x="5271473" y="2340749"/>
              <a:ext cx="5124960" cy="114120"/>
            </p14:xfrm>
          </p:contentPart>
        </mc:Choice>
        <mc:Fallback xmlns="">
          <p:pic>
            <p:nvPicPr>
              <p:cNvPr id="6" name="Ink 5">
                <a:extLst>
                  <a:ext uri="{FF2B5EF4-FFF2-40B4-BE49-F238E27FC236}">
                    <a16:creationId xmlns:a16="http://schemas.microsoft.com/office/drawing/2014/main" id="{56795D4F-1799-454D-AF87-2972919AFBE3}"/>
                  </a:ext>
                </a:extLst>
              </p:cNvPr>
              <p:cNvPicPr/>
              <p:nvPr/>
            </p:nvPicPr>
            <p:blipFill>
              <a:blip r:embed="rId4"/>
              <a:stretch>
                <a:fillRect/>
              </a:stretch>
            </p:blipFill>
            <p:spPr>
              <a:xfrm>
                <a:off x="5217473" y="2232749"/>
                <a:ext cx="5232600" cy="329760"/>
              </a:xfrm>
              <a:prstGeom prst="rect">
                <a:avLst/>
              </a:prstGeom>
            </p:spPr>
          </p:pic>
        </mc:Fallback>
      </mc:AlternateContent>
    </p:spTree>
    <p:extLst>
      <p:ext uri="{BB962C8B-B14F-4D97-AF65-F5344CB8AC3E}">
        <p14:creationId xmlns:p14="http://schemas.microsoft.com/office/powerpoint/2010/main" val="116308404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C3ABCE-E349-4AAF-A118-0B7FEBC88FCA}"/>
              </a:ext>
            </a:extLst>
          </p:cNvPr>
          <p:cNvSpPr>
            <a:spLocks noGrp="1"/>
          </p:cNvSpPr>
          <p:nvPr>
            <p:ph type="title"/>
          </p:nvPr>
        </p:nvSpPr>
        <p:spPr/>
        <p:txBody>
          <a:bodyPr/>
          <a:lstStyle/>
          <a:p>
            <a:r>
              <a:rPr lang="en-US" dirty="0"/>
              <a:t>How does a sole proprietor calculate payroll costs?</a:t>
            </a:r>
          </a:p>
        </p:txBody>
      </p:sp>
      <p:sp>
        <p:nvSpPr>
          <p:cNvPr id="3" name="Content Placeholder 2">
            <a:extLst>
              <a:ext uri="{FF2B5EF4-FFF2-40B4-BE49-F238E27FC236}">
                <a16:creationId xmlns:a16="http://schemas.microsoft.com/office/drawing/2014/main" id="{3AE54DE1-C03C-484E-A00D-D2ADBBE3D3D9}"/>
              </a:ext>
            </a:extLst>
          </p:cNvPr>
          <p:cNvSpPr>
            <a:spLocks noGrp="1"/>
          </p:cNvSpPr>
          <p:nvPr>
            <p:ph idx="1"/>
          </p:nvPr>
        </p:nvSpPr>
        <p:spPr/>
        <p:txBody>
          <a:bodyPr/>
          <a:lstStyle/>
          <a:p>
            <a:pPr marL="457200" indent="-457200">
              <a:buFont typeface="Arial" panose="020B0604020202020204" pitchFamily="34" charset="0"/>
              <a:buChar char="•"/>
            </a:pPr>
            <a:r>
              <a:rPr lang="en-US" dirty="0"/>
              <a:t>For employees same as we stated before</a:t>
            </a:r>
          </a:p>
          <a:p>
            <a:pPr marL="457200" indent="-457200">
              <a:buFont typeface="Arial" panose="020B0604020202020204" pitchFamily="34" charset="0"/>
              <a:buChar char="•"/>
            </a:pPr>
            <a:r>
              <a:rPr lang="en-US" dirty="0"/>
              <a:t>For the sole proprietor / independent contractor:</a:t>
            </a:r>
          </a:p>
          <a:p>
            <a:pPr marL="1143000" lvl="1" indent="-457200">
              <a:buFont typeface="Arial" panose="020B0604020202020204" pitchFamily="34" charset="0"/>
              <a:buChar char="•"/>
            </a:pPr>
            <a:r>
              <a:rPr lang="en-US" dirty="0"/>
              <a:t>Wages, commissions, income, or net earnings from self-employment capped at $100,000</a:t>
            </a:r>
          </a:p>
        </p:txBody>
      </p:sp>
      <p:sp>
        <p:nvSpPr>
          <p:cNvPr id="4" name="Slide Number Placeholder 3">
            <a:extLst>
              <a:ext uri="{FF2B5EF4-FFF2-40B4-BE49-F238E27FC236}">
                <a16:creationId xmlns:a16="http://schemas.microsoft.com/office/drawing/2014/main" id="{97F72754-A017-4A61-974A-EAD0500122A0}"/>
              </a:ext>
            </a:extLst>
          </p:cNvPr>
          <p:cNvSpPr>
            <a:spLocks noGrp="1"/>
          </p:cNvSpPr>
          <p:nvPr>
            <p:ph type="sldNum" sz="quarter" idx="12"/>
          </p:nvPr>
        </p:nvSpPr>
        <p:spPr/>
        <p:txBody>
          <a:bodyPr/>
          <a:lstStyle/>
          <a:p>
            <a:fld id="{30B18789-35AA-4FCF-AB53-E0D941FA7268}" type="slidenum">
              <a:rPr lang="en-US" smtClean="0"/>
              <a:t>53</a:t>
            </a:fld>
            <a:endParaRPr lang="en-US" dirty="0"/>
          </a:p>
        </p:txBody>
      </p:sp>
    </p:spTree>
    <p:extLst>
      <p:ext uri="{BB962C8B-B14F-4D97-AF65-F5344CB8AC3E}">
        <p14:creationId xmlns:p14="http://schemas.microsoft.com/office/powerpoint/2010/main" val="309598538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E79A4F-8CF9-49FA-9A23-0173A00F6216}"/>
              </a:ext>
            </a:extLst>
          </p:cNvPr>
          <p:cNvSpPr>
            <a:spLocks noGrp="1"/>
          </p:cNvSpPr>
          <p:nvPr>
            <p:ph type="title"/>
          </p:nvPr>
        </p:nvSpPr>
        <p:spPr/>
        <p:txBody>
          <a:bodyPr/>
          <a:lstStyle/>
          <a:p>
            <a:r>
              <a:rPr lang="en-US" dirty="0"/>
              <a:t>Explain Affiliation Rules Again?</a:t>
            </a:r>
          </a:p>
        </p:txBody>
      </p:sp>
      <p:pic>
        <p:nvPicPr>
          <p:cNvPr id="5" name="Content Placeholder 4">
            <a:extLst>
              <a:ext uri="{FF2B5EF4-FFF2-40B4-BE49-F238E27FC236}">
                <a16:creationId xmlns:a16="http://schemas.microsoft.com/office/drawing/2014/main" id="{5B39F09E-A932-485C-B7AB-FA5FDDA40094}"/>
              </a:ext>
            </a:extLst>
          </p:cNvPr>
          <p:cNvPicPr>
            <a:picLocks noGrp="1" noChangeAspect="1"/>
          </p:cNvPicPr>
          <p:nvPr>
            <p:ph idx="1"/>
          </p:nvPr>
        </p:nvPicPr>
        <p:blipFill>
          <a:blip r:embed="rId2"/>
          <a:stretch>
            <a:fillRect/>
          </a:stretch>
        </p:blipFill>
        <p:spPr>
          <a:xfrm>
            <a:off x="244416" y="1561861"/>
            <a:ext cx="5476875" cy="3438525"/>
          </a:xfrm>
          <a:prstGeom prst="rect">
            <a:avLst/>
          </a:prstGeom>
        </p:spPr>
      </p:pic>
      <p:sp>
        <p:nvSpPr>
          <p:cNvPr id="4" name="Slide Number Placeholder 3">
            <a:extLst>
              <a:ext uri="{FF2B5EF4-FFF2-40B4-BE49-F238E27FC236}">
                <a16:creationId xmlns:a16="http://schemas.microsoft.com/office/drawing/2014/main" id="{78927301-8FD9-416A-B11D-747687B78532}"/>
              </a:ext>
            </a:extLst>
          </p:cNvPr>
          <p:cNvSpPr>
            <a:spLocks noGrp="1"/>
          </p:cNvSpPr>
          <p:nvPr>
            <p:ph type="sldNum" sz="quarter" idx="12"/>
          </p:nvPr>
        </p:nvSpPr>
        <p:spPr/>
        <p:txBody>
          <a:bodyPr/>
          <a:lstStyle/>
          <a:p>
            <a:fld id="{30B18789-35AA-4FCF-AB53-E0D941FA7268}" type="slidenum">
              <a:rPr lang="en-US" smtClean="0"/>
              <a:t>54</a:t>
            </a:fld>
            <a:endParaRPr lang="en-US" dirty="0"/>
          </a:p>
        </p:txBody>
      </p:sp>
      <p:pic>
        <p:nvPicPr>
          <p:cNvPr id="6" name="Picture 5">
            <a:extLst>
              <a:ext uri="{FF2B5EF4-FFF2-40B4-BE49-F238E27FC236}">
                <a16:creationId xmlns:a16="http://schemas.microsoft.com/office/drawing/2014/main" id="{6BBBE1F1-4563-47F7-ACAA-89A4B3BC4870}"/>
              </a:ext>
            </a:extLst>
          </p:cNvPr>
          <p:cNvPicPr>
            <a:picLocks noChangeAspect="1"/>
          </p:cNvPicPr>
          <p:nvPr/>
        </p:nvPicPr>
        <p:blipFill>
          <a:blip r:embed="rId3"/>
          <a:stretch>
            <a:fillRect/>
          </a:stretch>
        </p:blipFill>
        <p:spPr>
          <a:xfrm>
            <a:off x="5750048" y="1690688"/>
            <a:ext cx="6121287" cy="3169563"/>
          </a:xfrm>
          <a:prstGeom prst="rect">
            <a:avLst/>
          </a:prstGeom>
        </p:spPr>
      </p:pic>
    </p:spTree>
    <p:extLst>
      <p:ext uri="{BB962C8B-B14F-4D97-AF65-F5344CB8AC3E}">
        <p14:creationId xmlns:p14="http://schemas.microsoft.com/office/powerpoint/2010/main" val="168278897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73A61B-6085-4B7A-AB9C-A7475051A8AB}"/>
              </a:ext>
            </a:extLst>
          </p:cNvPr>
          <p:cNvSpPr>
            <a:spLocks noGrp="1"/>
          </p:cNvSpPr>
          <p:nvPr>
            <p:ph type="title"/>
          </p:nvPr>
        </p:nvSpPr>
        <p:spPr/>
        <p:txBody>
          <a:bodyPr/>
          <a:lstStyle/>
          <a:p>
            <a:r>
              <a:rPr lang="en-US" dirty="0"/>
              <a:t>Can you further explain the forgiveness calculation?</a:t>
            </a:r>
          </a:p>
        </p:txBody>
      </p:sp>
      <p:sp>
        <p:nvSpPr>
          <p:cNvPr id="3" name="Content Placeholder 2">
            <a:extLst>
              <a:ext uri="{FF2B5EF4-FFF2-40B4-BE49-F238E27FC236}">
                <a16:creationId xmlns:a16="http://schemas.microsoft.com/office/drawing/2014/main" id="{E739EAD2-EF5C-470D-9E27-1763DA6E092F}"/>
              </a:ext>
            </a:extLst>
          </p:cNvPr>
          <p:cNvSpPr>
            <a:spLocks noGrp="1"/>
          </p:cNvSpPr>
          <p:nvPr>
            <p:ph idx="1"/>
          </p:nvPr>
        </p:nvSpPr>
        <p:spPr>
          <a:xfrm>
            <a:off x="215660" y="1690688"/>
            <a:ext cx="11731924" cy="4351338"/>
          </a:xfrm>
        </p:spPr>
        <p:txBody>
          <a:bodyPr/>
          <a:lstStyle/>
          <a:p>
            <a:r>
              <a:rPr lang="en-US" dirty="0"/>
              <a:t>Taken from the Interim Final Rule (4-2-20)</a:t>
            </a:r>
          </a:p>
        </p:txBody>
      </p:sp>
      <p:sp>
        <p:nvSpPr>
          <p:cNvPr id="4" name="Slide Number Placeholder 3">
            <a:extLst>
              <a:ext uri="{FF2B5EF4-FFF2-40B4-BE49-F238E27FC236}">
                <a16:creationId xmlns:a16="http://schemas.microsoft.com/office/drawing/2014/main" id="{EA6125F5-9DE2-4413-BE59-51C9C4383040}"/>
              </a:ext>
            </a:extLst>
          </p:cNvPr>
          <p:cNvSpPr>
            <a:spLocks noGrp="1"/>
          </p:cNvSpPr>
          <p:nvPr>
            <p:ph type="sldNum" sz="quarter" idx="12"/>
          </p:nvPr>
        </p:nvSpPr>
        <p:spPr/>
        <p:txBody>
          <a:bodyPr/>
          <a:lstStyle/>
          <a:p>
            <a:fld id="{30B18789-35AA-4FCF-AB53-E0D941FA7268}" type="slidenum">
              <a:rPr lang="en-US" smtClean="0"/>
              <a:t>55</a:t>
            </a:fld>
            <a:endParaRPr lang="en-US" dirty="0"/>
          </a:p>
        </p:txBody>
      </p:sp>
      <p:pic>
        <p:nvPicPr>
          <p:cNvPr id="5" name="Picture 4">
            <a:extLst>
              <a:ext uri="{FF2B5EF4-FFF2-40B4-BE49-F238E27FC236}">
                <a16:creationId xmlns:a16="http://schemas.microsoft.com/office/drawing/2014/main" id="{4BB8C77A-5E41-4680-9DB5-215B612F9766}"/>
              </a:ext>
            </a:extLst>
          </p:cNvPr>
          <p:cNvPicPr>
            <a:picLocks noChangeAspect="1"/>
          </p:cNvPicPr>
          <p:nvPr/>
        </p:nvPicPr>
        <p:blipFill>
          <a:blip r:embed="rId2"/>
          <a:stretch>
            <a:fillRect/>
          </a:stretch>
        </p:blipFill>
        <p:spPr>
          <a:xfrm>
            <a:off x="3402678" y="2280804"/>
            <a:ext cx="6409445" cy="4077575"/>
          </a:xfrm>
          <a:prstGeom prst="rect">
            <a:avLst/>
          </a:prstGeom>
        </p:spPr>
      </p:pic>
      <mc:AlternateContent xmlns:mc="http://schemas.openxmlformats.org/markup-compatibility/2006" xmlns:p14="http://schemas.microsoft.com/office/powerpoint/2010/main">
        <mc:Choice Requires="p14">
          <p:contentPart p14:bwMode="auto" r:id="rId3">
            <p14:nvContentPartPr>
              <p14:cNvPr id="6" name="Ink 5">
                <a:extLst>
                  <a:ext uri="{FF2B5EF4-FFF2-40B4-BE49-F238E27FC236}">
                    <a16:creationId xmlns:a16="http://schemas.microsoft.com/office/drawing/2014/main" id="{DE64A89D-7C0C-4116-A55B-AEE0ACFDAC51}"/>
                  </a:ext>
                </a:extLst>
              </p14:cNvPr>
              <p14:cNvContentPartPr/>
              <p14:nvPr/>
            </p14:nvContentPartPr>
            <p14:xfrm>
              <a:off x="6158057" y="5589175"/>
              <a:ext cx="2985120" cy="57960"/>
            </p14:xfrm>
          </p:contentPart>
        </mc:Choice>
        <mc:Fallback xmlns="">
          <p:pic>
            <p:nvPicPr>
              <p:cNvPr id="6" name="Ink 5">
                <a:extLst>
                  <a:ext uri="{FF2B5EF4-FFF2-40B4-BE49-F238E27FC236}">
                    <a16:creationId xmlns:a16="http://schemas.microsoft.com/office/drawing/2014/main" id="{DE64A89D-7C0C-4116-A55B-AEE0ACFDAC51}"/>
                  </a:ext>
                </a:extLst>
              </p:cNvPr>
              <p:cNvPicPr/>
              <p:nvPr/>
            </p:nvPicPr>
            <p:blipFill>
              <a:blip r:embed="rId4"/>
              <a:stretch>
                <a:fillRect/>
              </a:stretch>
            </p:blipFill>
            <p:spPr>
              <a:xfrm>
                <a:off x="6104057" y="5481175"/>
                <a:ext cx="3092760" cy="2736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7" name="Ink 6">
                <a:extLst>
                  <a:ext uri="{FF2B5EF4-FFF2-40B4-BE49-F238E27FC236}">
                    <a16:creationId xmlns:a16="http://schemas.microsoft.com/office/drawing/2014/main" id="{D7A7802F-7E5F-47F4-BFB0-AA8C6D0D2E58}"/>
                  </a:ext>
                </a:extLst>
              </p14:cNvPr>
              <p14:cNvContentPartPr/>
              <p14:nvPr/>
            </p14:nvContentPartPr>
            <p14:xfrm>
              <a:off x="3402678" y="5905505"/>
              <a:ext cx="1322640" cy="68400"/>
            </p14:xfrm>
          </p:contentPart>
        </mc:Choice>
        <mc:Fallback xmlns="">
          <p:pic>
            <p:nvPicPr>
              <p:cNvPr id="7" name="Ink 6">
                <a:extLst>
                  <a:ext uri="{FF2B5EF4-FFF2-40B4-BE49-F238E27FC236}">
                    <a16:creationId xmlns:a16="http://schemas.microsoft.com/office/drawing/2014/main" id="{D7A7802F-7E5F-47F4-BFB0-AA8C6D0D2E58}"/>
                  </a:ext>
                </a:extLst>
              </p:cNvPr>
              <p:cNvPicPr/>
              <p:nvPr/>
            </p:nvPicPr>
            <p:blipFill>
              <a:blip r:embed="rId6"/>
              <a:stretch>
                <a:fillRect/>
              </a:stretch>
            </p:blipFill>
            <p:spPr>
              <a:xfrm>
                <a:off x="3349038" y="5797865"/>
                <a:ext cx="1430280" cy="28404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8" name="Ink 7">
                <a:extLst>
                  <a:ext uri="{FF2B5EF4-FFF2-40B4-BE49-F238E27FC236}">
                    <a16:creationId xmlns:a16="http://schemas.microsoft.com/office/drawing/2014/main" id="{2A220EEB-4E4D-4BFD-A0E5-F1639631C6EA}"/>
                  </a:ext>
                </a:extLst>
              </p14:cNvPr>
              <p14:cNvContentPartPr/>
              <p14:nvPr/>
            </p14:nvContentPartPr>
            <p14:xfrm>
              <a:off x="6433960" y="4608667"/>
              <a:ext cx="3164040" cy="5400"/>
            </p14:xfrm>
          </p:contentPart>
        </mc:Choice>
        <mc:Fallback xmlns="">
          <p:pic>
            <p:nvPicPr>
              <p:cNvPr id="8" name="Ink 7">
                <a:extLst>
                  <a:ext uri="{FF2B5EF4-FFF2-40B4-BE49-F238E27FC236}">
                    <a16:creationId xmlns:a16="http://schemas.microsoft.com/office/drawing/2014/main" id="{2A220EEB-4E4D-4BFD-A0E5-F1639631C6EA}"/>
                  </a:ext>
                </a:extLst>
              </p:cNvPr>
              <p:cNvPicPr/>
              <p:nvPr/>
            </p:nvPicPr>
            <p:blipFill>
              <a:blip r:embed="rId8"/>
              <a:stretch>
                <a:fillRect/>
              </a:stretch>
            </p:blipFill>
            <p:spPr>
              <a:xfrm>
                <a:off x="6380320" y="4500667"/>
                <a:ext cx="3271680" cy="22104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9" name="Ink 8">
                <a:extLst>
                  <a:ext uri="{FF2B5EF4-FFF2-40B4-BE49-F238E27FC236}">
                    <a16:creationId xmlns:a16="http://schemas.microsoft.com/office/drawing/2014/main" id="{F749AE94-1753-49C0-B399-692E259A67CA}"/>
                  </a:ext>
                </a:extLst>
              </p14:cNvPr>
              <p14:cNvContentPartPr/>
              <p14:nvPr/>
            </p14:nvContentPartPr>
            <p14:xfrm>
              <a:off x="3707680" y="4915387"/>
              <a:ext cx="3648240" cy="153360"/>
            </p14:xfrm>
          </p:contentPart>
        </mc:Choice>
        <mc:Fallback xmlns="">
          <p:pic>
            <p:nvPicPr>
              <p:cNvPr id="9" name="Ink 8">
                <a:extLst>
                  <a:ext uri="{FF2B5EF4-FFF2-40B4-BE49-F238E27FC236}">
                    <a16:creationId xmlns:a16="http://schemas.microsoft.com/office/drawing/2014/main" id="{F749AE94-1753-49C0-B399-692E259A67CA}"/>
                  </a:ext>
                </a:extLst>
              </p:cNvPr>
              <p:cNvPicPr/>
              <p:nvPr/>
            </p:nvPicPr>
            <p:blipFill>
              <a:blip r:embed="rId10"/>
              <a:stretch>
                <a:fillRect/>
              </a:stretch>
            </p:blipFill>
            <p:spPr>
              <a:xfrm>
                <a:off x="3653680" y="4807387"/>
                <a:ext cx="3755880" cy="369000"/>
              </a:xfrm>
              <a:prstGeom prst="rect">
                <a:avLst/>
              </a:prstGeom>
            </p:spPr>
          </p:pic>
        </mc:Fallback>
      </mc:AlternateContent>
    </p:spTree>
    <p:extLst>
      <p:ext uri="{BB962C8B-B14F-4D97-AF65-F5344CB8AC3E}">
        <p14:creationId xmlns:p14="http://schemas.microsoft.com/office/powerpoint/2010/main" val="416876216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DAB20C-0B38-490F-8A8E-BD78D6C8315A}"/>
              </a:ext>
            </a:extLst>
          </p:cNvPr>
          <p:cNvSpPr>
            <a:spLocks noGrp="1"/>
          </p:cNvSpPr>
          <p:nvPr>
            <p:ph type="title"/>
          </p:nvPr>
        </p:nvSpPr>
        <p:spPr/>
        <p:txBody>
          <a:bodyPr/>
          <a:lstStyle/>
          <a:p>
            <a:r>
              <a:rPr lang="en-US" dirty="0"/>
              <a:t>What would cause the loan not to be fully forgiven?</a:t>
            </a:r>
          </a:p>
        </p:txBody>
      </p:sp>
      <p:sp>
        <p:nvSpPr>
          <p:cNvPr id="3" name="Content Placeholder 2">
            <a:extLst>
              <a:ext uri="{FF2B5EF4-FFF2-40B4-BE49-F238E27FC236}">
                <a16:creationId xmlns:a16="http://schemas.microsoft.com/office/drawing/2014/main" id="{F3FE59AB-BCAF-43AE-A6B1-933D84AE5D76}"/>
              </a:ext>
            </a:extLst>
          </p:cNvPr>
          <p:cNvSpPr>
            <a:spLocks noGrp="1"/>
          </p:cNvSpPr>
          <p:nvPr>
            <p:ph idx="1"/>
          </p:nvPr>
        </p:nvSpPr>
        <p:spPr/>
        <p:txBody>
          <a:bodyPr>
            <a:normAutofit fontScale="92500"/>
          </a:bodyPr>
          <a:lstStyle/>
          <a:p>
            <a:r>
              <a:rPr lang="en-US" u="sng" dirty="0"/>
              <a:t>Based on Number of FTEs </a:t>
            </a:r>
            <a:r>
              <a:rPr lang="en-US" sz="2400" u="sng" dirty="0">
                <a:solidFill>
                  <a:schemeClr val="accent6">
                    <a:lumMod val="75000"/>
                  </a:schemeClr>
                </a:solidFill>
              </a:rPr>
              <a:t>(this yields a % of the loan reduced)</a:t>
            </a:r>
          </a:p>
          <a:p>
            <a:pPr marL="457200" indent="-457200">
              <a:buFont typeface="Arial" panose="020B0604020202020204" pitchFamily="34" charset="0"/>
              <a:buChar char="•"/>
            </a:pPr>
            <a:r>
              <a:rPr lang="en-US" dirty="0"/>
              <a:t>If the average number of FTEs during the 8 week period after the loan origination is less than the average # of FTEs during </a:t>
            </a:r>
            <a:r>
              <a:rPr lang="en-US" i="1" dirty="0"/>
              <a:t>either</a:t>
            </a:r>
            <a:r>
              <a:rPr lang="en-US" dirty="0"/>
              <a:t> the period 2/15/19 to 6/30/19 or </a:t>
            </a:r>
            <a:r>
              <a:rPr lang="en-US" dirty="0">
                <a:solidFill>
                  <a:schemeClr val="accent6">
                    <a:lumMod val="75000"/>
                  </a:schemeClr>
                </a:solidFill>
              </a:rPr>
              <a:t>1/1/20 to 2/29/20 (which ever gives better outcome)</a:t>
            </a:r>
          </a:p>
          <a:p>
            <a:r>
              <a:rPr lang="en-US" u="sng" dirty="0">
                <a:solidFill>
                  <a:srgbClr val="002060"/>
                </a:solidFill>
              </a:rPr>
              <a:t>AND</a:t>
            </a:r>
          </a:p>
          <a:p>
            <a:r>
              <a:rPr lang="en-US" u="sng" dirty="0"/>
              <a:t>Based on reduction in wages </a:t>
            </a:r>
            <a:r>
              <a:rPr lang="en-US" sz="2400" u="sng" dirty="0">
                <a:solidFill>
                  <a:schemeClr val="accent6">
                    <a:lumMod val="75000"/>
                  </a:schemeClr>
                </a:solidFill>
              </a:rPr>
              <a:t>(this yields a $ amount of the forgiveness reduced)</a:t>
            </a:r>
            <a:endParaRPr lang="en-US" u="sng" dirty="0">
              <a:solidFill>
                <a:schemeClr val="accent6">
                  <a:lumMod val="75000"/>
                </a:schemeClr>
              </a:solidFill>
            </a:endParaRPr>
          </a:p>
          <a:p>
            <a:pPr marL="457200" indent="-457200">
              <a:buFont typeface="Arial" panose="020B0604020202020204" pitchFamily="34" charset="0"/>
              <a:buChar char="•"/>
            </a:pPr>
            <a:r>
              <a:rPr lang="en-US" dirty="0"/>
              <a:t>Any reduction in total salary or wages of any employee during the 8 week period after loan origination that is in excess of 25 percent of the total salary or wages of the employee during the most recent full quarter during which the employee was employed before the loan origination.</a:t>
            </a:r>
          </a:p>
        </p:txBody>
      </p:sp>
      <p:sp>
        <p:nvSpPr>
          <p:cNvPr id="4" name="Slide Number Placeholder 3">
            <a:extLst>
              <a:ext uri="{FF2B5EF4-FFF2-40B4-BE49-F238E27FC236}">
                <a16:creationId xmlns:a16="http://schemas.microsoft.com/office/drawing/2014/main" id="{EFF6FE22-6AFD-4433-B0C5-953C387F23F0}"/>
              </a:ext>
            </a:extLst>
          </p:cNvPr>
          <p:cNvSpPr>
            <a:spLocks noGrp="1"/>
          </p:cNvSpPr>
          <p:nvPr>
            <p:ph type="sldNum" sz="quarter" idx="12"/>
          </p:nvPr>
        </p:nvSpPr>
        <p:spPr/>
        <p:txBody>
          <a:bodyPr/>
          <a:lstStyle/>
          <a:p>
            <a:fld id="{30B18789-35AA-4FCF-AB53-E0D941FA7268}" type="slidenum">
              <a:rPr lang="en-US" smtClean="0"/>
              <a:t>56</a:t>
            </a:fld>
            <a:endParaRPr lang="en-US" dirty="0"/>
          </a:p>
        </p:txBody>
      </p:sp>
    </p:spTree>
    <p:extLst>
      <p:ext uri="{BB962C8B-B14F-4D97-AF65-F5344CB8AC3E}">
        <p14:creationId xmlns:p14="http://schemas.microsoft.com/office/powerpoint/2010/main" val="20036365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3ABCB2-3D81-4513-B865-A3CAADEB59AD}"/>
              </a:ext>
            </a:extLst>
          </p:cNvPr>
          <p:cNvSpPr>
            <a:spLocks noGrp="1"/>
          </p:cNvSpPr>
          <p:nvPr>
            <p:ph type="title"/>
          </p:nvPr>
        </p:nvSpPr>
        <p:spPr>
          <a:xfrm>
            <a:off x="230037" y="186682"/>
            <a:ext cx="11731925" cy="1325563"/>
          </a:xfrm>
        </p:spPr>
        <p:txBody>
          <a:bodyPr/>
          <a:lstStyle/>
          <a:p>
            <a:r>
              <a:rPr lang="en-US" dirty="0"/>
              <a:t>What if I laid off workers?</a:t>
            </a:r>
          </a:p>
        </p:txBody>
      </p:sp>
      <p:pic>
        <p:nvPicPr>
          <p:cNvPr id="5" name="Content Placeholder 4">
            <a:extLst>
              <a:ext uri="{FF2B5EF4-FFF2-40B4-BE49-F238E27FC236}">
                <a16:creationId xmlns:a16="http://schemas.microsoft.com/office/drawing/2014/main" id="{0C9C5220-7B96-4320-9BEA-4E76A6C8B2B0}"/>
              </a:ext>
            </a:extLst>
          </p:cNvPr>
          <p:cNvPicPr>
            <a:picLocks noGrp="1" noChangeAspect="1"/>
          </p:cNvPicPr>
          <p:nvPr>
            <p:ph idx="1"/>
          </p:nvPr>
        </p:nvPicPr>
        <p:blipFill>
          <a:blip r:embed="rId2"/>
          <a:stretch>
            <a:fillRect/>
          </a:stretch>
        </p:blipFill>
        <p:spPr>
          <a:xfrm>
            <a:off x="2797495" y="1352744"/>
            <a:ext cx="6382667" cy="2351509"/>
          </a:xfrm>
          <a:prstGeom prst="rect">
            <a:avLst/>
          </a:prstGeom>
        </p:spPr>
      </p:pic>
      <p:sp>
        <p:nvSpPr>
          <p:cNvPr id="4" name="Slide Number Placeholder 3">
            <a:extLst>
              <a:ext uri="{FF2B5EF4-FFF2-40B4-BE49-F238E27FC236}">
                <a16:creationId xmlns:a16="http://schemas.microsoft.com/office/drawing/2014/main" id="{98319EE0-D151-4D44-BF0C-D114F4C129C0}"/>
              </a:ext>
            </a:extLst>
          </p:cNvPr>
          <p:cNvSpPr>
            <a:spLocks noGrp="1"/>
          </p:cNvSpPr>
          <p:nvPr>
            <p:ph type="sldNum" sz="quarter" idx="12"/>
          </p:nvPr>
        </p:nvSpPr>
        <p:spPr/>
        <p:txBody>
          <a:bodyPr/>
          <a:lstStyle/>
          <a:p>
            <a:fld id="{30B18789-35AA-4FCF-AB53-E0D941FA7268}" type="slidenum">
              <a:rPr lang="en-US" smtClean="0"/>
              <a:t>57</a:t>
            </a:fld>
            <a:endParaRPr lang="en-US" dirty="0"/>
          </a:p>
        </p:txBody>
      </p:sp>
      <p:pic>
        <p:nvPicPr>
          <p:cNvPr id="6" name="Picture 5">
            <a:extLst>
              <a:ext uri="{FF2B5EF4-FFF2-40B4-BE49-F238E27FC236}">
                <a16:creationId xmlns:a16="http://schemas.microsoft.com/office/drawing/2014/main" id="{21676A2E-B5E3-4A70-A12F-D99B1F1AE98A}"/>
              </a:ext>
            </a:extLst>
          </p:cNvPr>
          <p:cNvPicPr>
            <a:picLocks noChangeAspect="1"/>
          </p:cNvPicPr>
          <p:nvPr/>
        </p:nvPicPr>
        <p:blipFill>
          <a:blip r:embed="rId3"/>
          <a:stretch>
            <a:fillRect/>
          </a:stretch>
        </p:blipFill>
        <p:spPr>
          <a:xfrm>
            <a:off x="2797494" y="3629090"/>
            <a:ext cx="6382667" cy="2729289"/>
          </a:xfrm>
          <a:prstGeom prst="rect">
            <a:avLst/>
          </a:prstGeom>
        </p:spPr>
      </p:pic>
      <mc:AlternateContent xmlns:mc="http://schemas.openxmlformats.org/markup-compatibility/2006" xmlns:p14="http://schemas.microsoft.com/office/powerpoint/2010/main">
        <mc:Choice Requires="p14">
          <p:contentPart p14:bwMode="auto" r:id="rId4">
            <p14:nvContentPartPr>
              <p14:cNvPr id="7" name="Ink 6">
                <a:extLst>
                  <a:ext uri="{FF2B5EF4-FFF2-40B4-BE49-F238E27FC236}">
                    <a16:creationId xmlns:a16="http://schemas.microsoft.com/office/drawing/2014/main" id="{DC2DAEF0-593E-4384-8835-8B00C2E11260}"/>
                  </a:ext>
                </a:extLst>
              </p14:cNvPr>
              <p14:cNvContentPartPr/>
              <p14:nvPr/>
            </p14:nvContentPartPr>
            <p14:xfrm>
              <a:off x="3563897" y="2815104"/>
              <a:ext cx="3007800" cy="49680"/>
            </p14:xfrm>
          </p:contentPart>
        </mc:Choice>
        <mc:Fallback xmlns="">
          <p:pic>
            <p:nvPicPr>
              <p:cNvPr id="7" name="Ink 6">
                <a:extLst>
                  <a:ext uri="{FF2B5EF4-FFF2-40B4-BE49-F238E27FC236}">
                    <a16:creationId xmlns:a16="http://schemas.microsoft.com/office/drawing/2014/main" id="{DC2DAEF0-593E-4384-8835-8B00C2E11260}"/>
                  </a:ext>
                </a:extLst>
              </p:cNvPr>
              <p:cNvPicPr/>
              <p:nvPr/>
            </p:nvPicPr>
            <p:blipFill>
              <a:blip r:embed="rId5"/>
              <a:stretch>
                <a:fillRect/>
              </a:stretch>
            </p:blipFill>
            <p:spPr>
              <a:xfrm>
                <a:off x="3509897" y="2707464"/>
                <a:ext cx="3115440" cy="26532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8" name="Ink 7">
                <a:extLst>
                  <a:ext uri="{FF2B5EF4-FFF2-40B4-BE49-F238E27FC236}">
                    <a16:creationId xmlns:a16="http://schemas.microsoft.com/office/drawing/2014/main" id="{6401DD33-883D-4979-8524-747A9195F29A}"/>
                  </a:ext>
                </a:extLst>
              </p14:cNvPr>
              <p14:cNvContentPartPr/>
              <p14:nvPr/>
            </p14:nvContentPartPr>
            <p14:xfrm>
              <a:off x="3766360" y="3153907"/>
              <a:ext cx="1004040" cy="17640"/>
            </p14:xfrm>
          </p:contentPart>
        </mc:Choice>
        <mc:Fallback xmlns="">
          <p:pic>
            <p:nvPicPr>
              <p:cNvPr id="8" name="Ink 7">
                <a:extLst>
                  <a:ext uri="{FF2B5EF4-FFF2-40B4-BE49-F238E27FC236}">
                    <a16:creationId xmlns:a16="http://schemas.microsoft.com/office/drawing/2014/main" id="{6401DD33-883D-4979-8524-747A9195F29A}"/>
                  </a:ext>
                </a:extLst>
              </p:cNvPr>
              <p:cNvPicPr/>
              <p:nvPr/>
            </p:nvPicPr>
            <p:blipFill>
              <a:blip r:embed="rId7"/>
              <a:stretch>
                <a:fillRect/>
              </a:stretch>
            </p:blipFill>
            <p:spPr>
              <a:xfrm>
                <a:off x="3712360" y="3045907"/>
                <a:ext cx="1111680" cy="23328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9" name="Ink 8">
                <a:extLst>
                  <a:ext uri="{FF2B5EF4-FFF2-40B4-BE49-F238E27FC236}">
                    <a16:creationId xmlns:a16="http://schemas.microsoft.com/office/drawing/2014/main" id="{07B2CDB0-688D-4FC9-B22E-818B68BC08A6}"/>
                  </a:ext>
                </a:extLst>
              </p14:cNvPr>
              <p14:cNvContentPartPr/>
              <p14:nvPr/>
            </p14:nvContentPartPr>
            <p14:xfrm>
              <a:off x="3690760" y="3850147"/>
              <a:ext cx="1862640" cy="360"/>
            </p14:xfrm>
          </p:contentPart>
        </mc:Choice>
        <mc:Fallback xmlns="">
          <p:pic>
            <p:nvPicPr>
              <p:cNvPr id="9" name="Ink 8">
                <a:extLst>
                  <a:ext uri="{FF2B5EF4-FFF2-40B4-BE49-F238E27FC236}">
                    <a16:creationId xmlns:a16="http://schemas.microsoft.com/office/drawing/2014/main" id="{07B2CDB0-688D-4FC9-B22E-818B68BC08A6}"/>
                  </a:ext>
                </a:extLst>
              </p:cNvPr>
              <p:cNvPicPr/>
              <p:nvPr/>
            </p:nvPicPr>
            <p:blipFill>
              <a:blip r:embed="rId9"/>
              <a:stretch>
                <a:fillRect/>
              </a:stretch>
            </p:blipFill>
            <p:spPr>
              <a:xfrm>
                <a:off x="3637120" y="3742147"/>
                <a:ext cx="197028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0" name="Ink 9">
                <a:extLst>
                  <a:ext uri="{FF2B5EF4-FFF2-40B4-BE49-F238E27FC236}">
                    <a16:creationId xmlns:a16="http://schemas.microsoft.com/office/drawing/2014/main" id="{3C52E18B-69DC-447A-ACFA-C819D3189155}"/>
                  </a:ext>
                </a:extLst>
              </p14:cNvPr>
              <p14:cNvContentPartPr/>
              <p14:nvPr/>
            </p14:nvContentPartPr>
            <p14:xfrm>
              <a:off x="5528200" y="4654027"/>
              <a:ext cx="989640" cy="110880"/>
            </p14:xfrm>
          </p:contentPart>
        </mc:Choice>
        <mc:Fallback xmlns="">
          <p:pic>
            <p:nvPicPr>
              <p:cNvPr id="10" name="Ink 9">
                <a:extLst>
                  <a:ext uri="{FF2B5EF4-FFF2-40B4-BE49-F238E27FC236}">
                    <a16:creationId xmlns:a16="http://schemas.microsoft.com/office/drawing/2014/main" id="{3C52E18B-69DC-447A-ACFA-C819D3189155}"/>
                  </a:ext>
                </a:extLst>
              </p:cNvPr>
              <p:cNvPicPr/>
              <p:nvPr/>
            </p:nvPicPr>
            <p:blipFill>
              <a:blip r:embed="rId11"/>
              <a:stretch>
                <a:fillRect/>
              </a:stretch>
            </p:blipFill>
            <p:spPr>
              <a:xfrm>
                <a:off x="5474560" y="4546387"/>
                <a:ext cx="1097280" cy="32652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1" name="Ink 10">
                <a:extLst>
                  <a:ext uri="{FF2B5EF4-FFF2-40B4-BE49-F238E27FC236}">
                    <a16:creationId xmlns:a16="http://schemas.microsoft.com/office/drawing/2014/main" id="{A5B285AD-F48A-4715-ADA1-B6004ED84FDA}"/>
                  </a:ext>
                </a:extLst>
              </p14:cNvPr>
              <p14:cNvContentPartPr/>
              <p14:nvPr/>
            </p14:nvContentPartPr>
            <p14:xfrm>
              <a:off x="3699400" y="5038867"/>
              <a:ext cx="768600" cy="78480"/>
            </p14:xfrm>
          </p:contentPart>
        </mc:Choice>
        <mc:Fallback xmlns="">
          <p:pic>
            <p:nvPicPr>
              <p:cNvPr id="11" name="Ink 10">
                <a:extLst>
                  <a:ext uri="{FF2B5EF4-FFF2-40B4-BE49-F238E27FC236}">
                    <a16:creationId xmlns:a16="http://schemas.microsoft.com/office/drawing/2014/main" id="{A5B285AD-F48A-4715-ADA1-B6004ED84FDA}"/>
                  </a:ext>
                </a:extLst>
              </p:cNvPr>
              <p:cNvPicPr/>
              <p:nvPr/>
            </p:nvPicPr>
            <p:blipFill>
              <a:blip r:embed="rId13"/>
              <a:stretch>
                <a:fillRect/>
              </a:stretch>
            </p:blipFill>
            <p:spPr>
              <a:xfrm>
                <a:off x="3645400" y="4931227"/>
                <a:ext cx="876240" cy="29412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2" name="Ink 11">
                <a:extLst>
                  <a:ext uri="{FF2B5EF4-FFF2-40B4-BE49-F238E27FC236}">
                    <a16:creationId xmlns:a16="http://schemas.microsoft.com/office/drawing/2014/main" id="{6C0319E0-5ECD-43B1-B83D-A8C61F157CAB}"/>
                  </a:ext>
                </a:extLst>
              </p14:cNvPr>
              <p14:cNvContentPartPr/>
              <p14:nvPr/>
            </p14:nvContentPartPr>
            <p14:xfrm>
              <a:off x="7507840" y="5029507"/>
              <a:ext cx="714960" cy="45720"/>
            </p14:xfrm>
          </p:contentPart>
        </mc:Choice>
        <mc:Fallback xmlns="">
          <p:pic>
            <p:nvPicPr>
              <p:cNvPr id="12" name="Ink 11">
                <a:extLst>
                  <a:ext uri="{FF2B5EF4-FFF2-40B4-BE49-F238E27FC236}">
                    <a16:creationId xmlns:a16="http://schemas.microsoft.com/office/drawing/2014/main" id="{6C0319E0-5ECD-43B1-B83D-A8C61F157CAB}"/>
                  </a:ext>
                </a:extLst>
              </p:cNvPr>
              <p:cNvPicPr/>
              <p:nvPr/>
            </p:nvPicPr>
            <p:blipFill>
              <a:blip r:embed="rId15"/>
              <a:stretch>
                <a:fillRect/>
              </a:stretch>
            </p:blipFill>
            <p:spPr>
              <a:xfrm>
                <a:off x="7454200" y="4921507"/>
                <a:ext cx="822600" cy="26136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3" name="Ink 12">
                <a:extLst>
                  <a:ext uri="{FF2B5EF4-FFF2-40B4-BE49-F238E27FC236}">
                    <a16:creationId xmlns:a16="http://schemas.microsoft.com/office/drawing/2014/main" id="{3C00ECA2-4421-4346-931B-1CBE964B45CE}"/>
                  </a:ext>
                </a:extLst>
              </p14:cNvPr>
              <p14:cNvContentPartPr/>
              <p14:nvPr/>
            </p14:nvContentPartPr>
            <p14:xfrm>
              <a:off x="5032840" y="5268187"/>
              <a:ext cx="2286360" cy="360"/>
            </p14:xfrm>
          </p:contentPart>
        </mc:Choice>
        <mc:Fallback xmlns="">
          <p:pic>
            <p:nvPicPr>
              <p:cNvPr id="13" name="Ink 12">
                <a:extLst>
                  <a:ext uri="{FF2B5EF4-FFF2-40B4-BE49-F238E27FC236}">
                    <a16:creationId xmlns:a16="http://schemas.microsoft.com/office/drawing/2014/main" id="{3C00ECA2-4421-4346-931B-1CBE964B45CE}"/>
                  </a:ext>
                </a:extLst>
              </p:cNvPr>
              <p:cNvPicPr/>
              <p:nvPr/>
            </p:nvPicPr>
            <p:blipFill>
              <a:blip r:embed="rId17"/>
              <a:stretch>
                <a:fillRect/>
              </a:stretch>
            </p:blipFill>
            <p:spPr>
              <a:xfrm>
                <a:off x="4979200" y="5160187"/>
                <a:ext cx="2394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4" name="Ink 13">
                <a:extLst>
                  <a:ext uri="{FF2B5EF4-FFF2-40B4-BE49-F238E27FC236}">
                    <a16:creationId xmlns:a16="http://schemas.microsoft.com/office/drawing/2014/main" id="{D4E3C704-66AA-4ED9-96E3-865DFC5BE89A}"/>
                  </a:ext>
                </a:extLst>
              </p14:cNvPr>
              <p14:cNvContentPartPr/>
              <p14:nvPr/>
            </p14:nvContentPartPr>
            <p14:xfrm>
              <a:off x="3674200" y="5837707"/>
              <a:ext cx="4324680" cy="118800"/>
            </p14:xfrm>
          </p:contentPart>
        </mc:Choice>
        <mc:Fallback xmlns="">
          <p:pic>
            <p:nvPicPr>
              <p:cNvPr id="14" name="Ink 13">
                <a:extLst>
                  <a:ext uri="{FF2B5EF4-FFF2-40B4-BE49-F238E27FC236}">
                    <a16:creationId xmlns:a16="http://schemas.microsoft.com/office/drawing/2014/main" id="{D4E3C704-66AA-4ED9-96E3-865DFC5BE89A}"/>
                  </a:ext>
                </a:extLst>
              </p:cNvPr>
              <p:cNvPicPr/>
              <p:nvPr/>
            </p:nvPicPr>
            <p:blipFill>
              <a:blip r:embed="rId19"/>
              <a:stretch>
                <a:fillRect/>
              </a:stretch>
            </p:blipFill>
            <p:spPr>
              <a:xfrm>
                <a:off x="3620200" y="5729707"/>
                <a:ext cx="4432320" cy="33444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15" name="Ink 14">
                <a:extLst>
                  <a:ext uri="{FF2B5EF4-FFF2-40B4-BE49-F238E27FC236}">
                    <a16:creationId xmlns:a16="http://schemas.microsoft.com/office/drawing/2014/main" id="{B51E4DFA-0BB4-4B67-9756-AD6A84DFAFB5}"/>
                  </a:ext>
                </a:extLst>
              </p14:cNvPr>
              <p14:cNvContentPartPr/>
              <p14:nvPr/>
            </p14:nvContentPartPr>
            <p14:xfrm>
              <a:off x="3556840" y="6128947"/>
              <a:ext cx="3540960" cy="3600"/>
            </p14:xfrm>
          </p:contentPart>
        </mc:Choice>
        <mc:Fallback xmlns="">
          <p:pic>
            <p:nvPicPr>
              <p:cNvPr id="15" name="Ink 14">
                <a:extLst>
                  <a:ext uri="{FF2B5EF4-FFF2-40B4-BE49-F238E27FC236}">
                    <a16:creationId xmlns:a16="http://schemas.microsoft.com/office/drawing/2014/main" id="{B51E4DFA-0BB4-4B67-9756-AD6A84DFAFB5}"/>
                  </a:ext>
                </a:extLst>
              </p:cNvPr>
              <p:cNvPicPr/>
              <p:nvPr/>
            </p:nvPicPr>
            <p:blipFill>
              <a:blip r:embed="rId21"/>
              <a:stretch>
                <a:fillRect/>
              </a:stretch>
            </p:blipFill>
            <p:spPr>
              <a:xfrm>
                <a:off x="3502840" y="6020947"/>
                <a:ext cx="3648600" cy="21924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16" name="Ink 15">
                <a:extLst>
                  <a:ext uri="{FF2B5EF4-FFF2-40B4-BE49-F238E27FC236}">
                    <a16:creationId xmlns:a16="http://schemas.microsoft.com/office/drawing/2014/main" id="{AB687950-216B-466B-AEC0-8993C6CFAC74}"/>
                  </a:ext>
                </a:extLst>
              </p14:cNvPr>
              <p14:cNvContentPartPr/>
              <p14:nvPr/>
            </p14:nvContentPartPr>
            <p14:xfrm>
              <a:off x="8246200" y="3766987"/>
              <a:ext cx="529560" cy="75240"/>
            </p14:xfrm>
          </p:contentPart>
        </mc:Choice>
        <mc:Fallback xmlns="">
          <p:pic>
            <p:nvPicPr>
              <p:cNvPr id="16" name="Ink 15">
                <a:extLst>
                  <a:ext uri="{FF2B5EF4-FFF2-40B4-BE49-F238E27FC236}">
                    <a16:creationId xmlns:a16="http://schemas.microsoft.com/office/drawing/2014/main" id="{AB687950-216B-466B-AEC0-8993C6CFAC74}"/>
                  </a:ext>
                </a:extLst>
              </p:cNvPr>
              <p:cNvPicPr/>
              <p:nvPr/>
            </p:nvPicPr>
            <p:blipFill>
              <a:blip r:embed="rId23"/>
              <a:stretch>
                <a:fillRect/>
              </a:stretch>
            </p:blipFill>
            <p:spPr>
              <a:xfrm>
                <a:off x="8192200" y="3659347"/>
                <a:ext cx="637200" cy="290880"/>
              </a:xfrm>
              <a:prstGeom prst="rect">
                <a:avLst/>
              </a:prstGeom>
            </p:spPr>
          </p:pic>
        </mc:Fallback>
      </mc:AlternateContent>
    </p:spTree>
    <p:extLst>
      <p:ext uri="{BB962C8B-B14F-4D97-AF65-F5344CB8AC3E}">
        <p14:creationId xmlns:p14="http://schemas.microsoft.com/office/powerpoint/2010/main" val="15306209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FB973-4FCE-4915-990C-9FBFB12DF11F}"/>
              </a:ext>
            </a:extLst>
          </p:cNvPr>
          <p:cNvSpPr>
            <a:spLocks noGrp="1"/>
          </p:cNvSpPr>
          <p:nvPr>
            <p:ph type="title"/>
          </p:nvPr>
        </p:nvSpPr>
        <p:spPr/>
        <p:txBody>
          <a:bodyPr/>
          <a:lstStyle/>
          <a:p>
            <a:r>
              <a:rPr lang="en-US" dirty="0"/>
              <a:t>$8.3B Emergency Funding Bill </a:t>
            </a:r>
          </a:p>
        </p:txBody>
      </p:sp>
      <p:sp>
        <p:nvSpPr>
          <p:cNvPr id="3" name="Content Placeholder 2">
            <a:extLst>
              <a:ext uri="{FF2B5EF4-FFF2-40B4-BE49-F238E27FC236}">
                <a16:creationId xmlns:a16="http://schemas.microsoft.com/office/drawing/2014/main" id="{BE1BB7CD-3948-4EA2-B11F-0F75DC2A8EB4}"/>
              </a:ext>
            </a:extLst>
          </p:cNvPr>
          <p:cNvSpPr>
            <a:spLocks noGrp="1"/>
          </p:cNvSpPr>
          <p:nvPr>
            <p:ph idx="1"/>
          </p:nvPr>
        </p:nvSpPr>
        <p:spPr/>
        <p:txBody>
          <a:bodyPr/>
          <a:lstStyle/>
          <a:p>
            <a:r>
              <a:rPr lang="en-US" dirty="0">
                <a:latin typeface="Calibri" panose="020F0502020204030204" pitchFamily="34" charset="0"/>
                <a:cs typeface="Calibri" panose="020F0502020204030204" pitchFamily="34" charset="0"/>
              </a:rPr>
              <a:t>Provides aid to government health and vaccine research and development</a:t>
            </a:r>
          </a:p>
          <a:p>
            <a:endParaRPr lang="en-US" dirty="0">
              <a:latin typeface="Calibri" panose="020F0502020204030204" pitchFamily="34" charset="0"/>
              <a:cs typeface="Calibri" panose="020F0502020204030204" pitchFamily="34" charset="0"/>
            </a:endParaRPr>
          </a:p>
          <a:p>
            <a:pPr lvl="1"/>
            <a:r>
              <a:rPr lang="en-US" sz="2800" dirty="0">
                <a:latin typeface="Calibri" panose="020F0502020204030204" pitchFamily="34" charset="0"/>
                <a:cs typeface="Calibri" panose="020F0502020204030204" pitchFamily="34" charset="0"/>
              </a:rPr>
              <a:t>Payments for prevention efforts</a:t>
            </a:r>
            <a:endParaRPr lang="en-US" sz="3600" dirty="0">
              <a:latin typeface="Calibri" panose="020F0502020204030204" pitchFamily="34" charset="0"/>
              <a:cs typeface="Calibri" panose="020F0502020204030204" pitchFamily="34" charset="0"/>
            </a:endParaRPr>
          </a:p>
          <a:p>
            <a:pPr lvl="2"/>
            <a:r>
              <a:rPr lang="en-US" sz="2400" dirty="0">
                <a:latin typeface="Calibri" panose="020F0502020204030204" pitchFamily="34" charset="0"/>
                <a:cs typeface="Calibri" panose="020F0502020204030204" pitchFamily="34" charset="0"/>
              </a:rPr>
              <a:t>Quarantine costs</a:t>
            </a:r>
            <a:endParaRPr lang="en-US" sz="3200" dirty="0">
              <a:latin typeface="Calibri" panose="020F0502020204030204" pitchFamily="34" charset="0"/>
              <a:cs typeface="Calibri" panose="020F0502020204030204" pitchFamily="34" charset="0"/>
            </a:endParaRPr>
          </a:p>
          <a:p>
            <a:pPr lvl="2"/>
            <a:r>
              <a:rPr lang="en-US" sz="2400" dirty="0">
                <a:latin typeface="Calibri" panose="020F0502020204030204" pitchFamily="34" charset="0"/>
                <a:cs typeface="Calibri" panose="020F0502020204030204" pitchFamily="34" charset="0"/>
              </a:rPr>
              <a:t>Sanitization efforts</a:t>
            </a:r>
            <a:endParaRPr lang="en-US" sz="3200" dirty="0">
              <a:latin typeface="Calibri" panose="020F0502020204030204" pitchFamily="34" charset="0"/>
              <a:cs typeface="Calibri" panose="020F0502020204030204" pitchFamily="34" charset="0"/>
            </a:endParaRPr>
          </a:p>
          <a:p>
            <a:pPr lvl="2"/>
            <a:r>
              <a:rPr lang="en-US" sz="2400" dirty="0">
                <a:latin typeface="Calibri" panose="020F0502020204030204" pitchFamily="34" charset="0"/>
                <a:cs typeface="Calibri" panose="020F0502020204030204" pitchFamily="34" charset="0"/>
              </a:rPr>
              <a:t>Tracking of the virus</a:t>
            </a:r>
            <a:endParaRPr lang="en-US" sz="3200" dirty="0">
              <a:latin typeface="Calibri" panose="020F0502020204030204" pitchFamily="34" charset="0"/>
              <a:cs typeface="Calibri" panose="020F0502020204030204" pitchFamily="34" charset="0"/>
            </a:endParaRPr>
          </a:p>
          <a:p>
            <a:pPr lvl="1"/>
            <a:r>
              <a:rPr lang="en-US" sz="2800" dirty="0">
                <a:latin typeface="Calibri" panose="020F0502020204030204" pitchFamily="34" charset="0"/>
                <a:cs typeface="Calibri" panose="020F0502020204030204" pitchFamily="34" charset="0"/>
              </a:rPr>
              <a:t>$3 billion in vaccine research</a:t>
            </a:r>
            <a:endParaRPr lang="en-US" sz="3600" dirty="0">
              <a:latin typeface="Calibri" panose="020F0502020204030204" pitchFamily="34" charset="0"/>
              <a:cs typeface="Calibri" panose="020F0502020204030204" pitchFamily="34" charset="0"/>
            </a:endParaRPr>
          </a:p>
          <a:p>
            <a:pPr lvl="1"/>
            <a:r>
              <a:rPr lang="en-US" sz="2800" dirty="0">
                <a:latin typeface="Calibri" panose="020F0502020204030204" pitchFamily="34" charset="0"/>
                <a:cs typeface="Calibri" panose="020F0502020204030204" pitchFamily="34" charset="0"/>
              </a:rPr>
              <a:t>Payments to states through grant funding based on a population-based CDC formula</a:t>
            </a:r>
            <a:endParaRPr lang="en-US" sz="3600" dirty="0">
              <a:latin typeface="Calibri" panose="020F050202020403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7DA84034-19F2-4AAB-8015-224D6AB1E8EA}"/>
              </a:ext>
            </a:extLst>
          </p:cNvPr>
          <p:cNvSpPr>
            <a:spLocks noGrp="1"/>
          </p:cNvSpPr>
          <p:nvPr>
            <p:ph type="sldNum" sz="quarter" idx="12"/>
          </p:nvPr>
        </p:nvSpPr>
        <p:spPr/>
        <p:txBody>
          <a:bodyPr/>
          <a:lstStyle/>
          <a:p>
            <a:fld id="{30B18789-35AA-4FCF-AB53-E0D941FA7268}" type="slidenum">
              <a:rPr lang="en-US" smtClean="0"/>
              <a:t>6</a:t>
            </a:fld>
            <a:endParaRPr lang="en-US" dirty="0"/>
          </a:p>
        </p:txBody>
      </p:sp>
    </p:spTree>
    <p:extLst>
      <p:ext uri="{BB962C8B-B14F-4D97-AF65-F5344CB8AC3E}">
        <p14:creationId xmlns:p14="http://schemas.microsoft.com/office/powerpoint/2010/main" val="26660418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FC82D1-B795-4CC1-80C3-FB30B0728536}"/>
              </a:ext>
            </a:extLst>
          </p:cNvPr>
          <p:cNvSpPr>
            <a:spLocks noGrp="1"/>
          </p:cNvSpPr>
          <p:nvPr>
            <p:ph type="title"/>
          </p:nvPr>
        </p:nvSpPr>
        <p:spPr/>
        <p:txBody>
          <a:bodyPr/>
          <a:lstStyle/>
          <a:p>
            <a:r>
              <a:rPr lang="en-US" dirty="0"/>
              <a:t>$100B Families First Coronavirus Response Act </a:t>
            </a:r>
          </a:p>
        </p:txBody>
      </p:sp>
      <p:sp>
        <p:nvSpPr>
          <p:cNvPr id="3" name="Content Placeholder 2">
            <a:extLst>
              <a:ext uri="{FF2B5EF4-FFF2-40B4-BE49-F238E27FC236}">
                <a16:creationId xmlns:a16="http://schemas.microsoft.com/office/drawing/2014/main" id="{AE559F12-20FD-4E7A-A306-1F4C71DD2D75}"/>
              </a:ext>
            </a:extLst>
          </p:cNvPr>
          <p:cNvSpPr>
            <a:spLocks noGrp="1"/>
          </p:cNvSpPr>
          <p:nvPr>
            <p:ph idx="1"/>
          </p:nvPr>
        </p:nvSpPr>
        <p:spPr/>
        <p:txBody>
          <a:bodyPr/>
          <a:lstStyle/>
          <a:p>
            <a:r>
              <a:rPr lang="en-US" dirty="0">
                <a:latin typeface="Calibri" panose="020F0502020204030204" pitchFamily="34" charset="0"/>
                <a:cs typeface="Calibri" panose="020F0502020204030204" pitchFamily="34" charset="0"/>
              </a:rPr>
              <a:t>Includes provisions for emergency paid leave for workers and free testing</a:t>
            </a:r>
          </a:p>
          <a:p>
            <a:pPr lvl="1"/>
            <a:r>
              <a:rPr lang="en-US" dirty="0">
                <a:latin typeface="Calibri" panose="020F0502020204030204" pitchFamily="34" charset="0"/>
                <a:cs typeface="Calibri" panose="020F0502020204030204" pitchFamily="34" charset="0"/>
              </a:rPr>
              <a:t>Two weeks of paid leave for organizations with fewer than 500 employees</a:t>
            </a:r>
            <a:endParaRPr lang="en-US" sz="3200" dirty="0">
              <a:latin typeface="Calibri" panose="020F0502020204030204" pitchFamily="34" charset="0"/>
              <a:cs typeface="Calibri" panose="020F0502020204030204" pitchFamily="34" charset="0"/>
            </a:endParaRPr>
          </a:p>
          <a:p>
            <a:pPr lvl="1"/>
            <a:r>
              <a:rPr lang="en-US" dirty="0">
                <a:latin typeface="Calibri" panose="020F0502020204030204" pitchFamily="34" charset="0"/>
                <a:cs typeface="Calibri" panose="020F0502020204030204" pitchFamily="34" charset="0"/>
              </a:rPr>
              <a:t>$1 billion Increased funding for food assistance programs</a:t>
            </a:r>
            <a:endParaRPr lang="en-US" sz="3200" dirty="0">
              <a:latin typeface="Calibri" panose="020F0502020204030204" pitchFamily="34" charset="0"/>
              <a:cs typeface="Calibri" panose="020F0502020204030204" pitchFamily="34" charset="0"/>
            </a:endParaRPr>
          </a:p>
          <a:p>
            <a:pPr lvl="1"/>
            <a:r>
              <a:rPr lang="en-US" dirty="0">
                <a:latin typeface="Calibri" panose="020F0502020204030204" pitchFamily="34" charset="0"/>
                <a:cs typeface="Calibri" panose="020F0502020204030204" pitchFamily="34" charset="0"/>
              </a:rPr>
              <a:t>Testing for COVID-19</a:t>
            </a:r>
            <a:endParaRPr lang="en-US" sz="3200" dirty="0">
              <a:latin typeface="Calibri" panose="020F0502020204030204" pitchFamily="34" charset="0"/>
              <a:cs typeface="Calibri" panose="020F0502020204030204" pitchFamily="34" charset="0"/>
            </a:endParaRPr>
          </a:p>
          <a:p>
            <a:pPr lvl="2"/>
            <a:r>
              <a:rPr lang="en-US" dirty="0">
                <a:latin typeface="Calibri" panose="020F0502020204030204" pitchFamily="34" charset="0"/>
                <a:cs typeface="Calibri" panose="020F0502020204030204" pitchFamily="34" charset="0"/>
              </a:rPr>
              <a:t>Waives all patient cost-sharing for COVID-19 tests</a:t>
            </a:r>
            <a:endParaRPr lang="en-US" sz="2800" dirty="0">
              <a:latin typeface="Calibri" panose="020F0502020204030204" pitchFamily="34" charset="0"/>
              <a:cs typeface="Calibri" panose="020F0502020204030204" pitchFamily="34" charset="0"/>
            </a:endParaRPr>
          </a:p>
          <a:p>
            <a:pPr lvl="2"/>
            <a:r>
              <a:rPr lang="en-US" dirty="0">
                <a:latin typeface="Calibri" panose="020F0502020204030204" pitchFamily="34" charset="0"/>
                <a:cs typeface="Calibri" panose="020F0502020204030204" pitchFamily="34" charset="0"/>
              </a:rPr>
              <a:t>Applies to Medicare, Medicaid State Children’s Health Insurance Program (SCHIP), Tricare, Veterans Administration and Indian Health Services</a:t>
            </a:r>
            <a:endParaRPr lang="en-US" sz="2800" dirty="0">
              <a:latin typeface="Calibri" panose="020F0502020204030204" pitchFamily="34" charset="0"/>
              <a:cs typeface="Calibri" panose="020F0502020204030204" pitchFamily="34" charset="0"/>
            </a:endParaRPr>
          </a:p>
          <a:p>
            <a:pPr lvl="2"/>
            <a:r>
              <a:rPr lang="en-US" dirty="0">
                <a:latin typeface="Calibri" panose="020F0502020204030204" pitchFamily="34" charset="0"/>
                <a:cs typeface="Calibri" panose="020F0502020204030204" pitchFamily="34" charset="0"/>
              </a:rPr>
              <a:t>Medicare covers 100% of payment for COVID-19 tests</a:t>
            </a:r>
            <a:endParaRPr lang="en-US" sz="2800" dirty="0">
              <a:latin typeface="Calibri" panose="020F0502020204030204" pitchFamily="34" charset="0"/>
              <a:cs typeface="Calibri" panose="020F0502020204030204" pitchFamily="34" charset="0"/>
            </a:endParaRPr>
          </a:p>
          <a:p>
            <a:pPr lvl="2"/>
            <a:r>
              <a:rPr lang="en-US" dirty="0">
                <a:latin typeface="Calibri" panose="020F0502020204030204" pitchFamily="34" charset="0"/>
                <a:cs typeface="Calibri" panose="020F0502020204030204" pitchFamily="34" charset="0"/>
              </a:rPr>
              <a:t>Prohibits prior authorization for COVID-19 testing</a:t>
            </a:r>
            <a:endParaRPr lang="en-US" sz="2800" dirty="0">
              <a:latin typeface="Calibri" panose="020F0502020204030204" pitchFamily="34" charset="0"/>
              <a:cs typeface="Calibri" panose="020F0502020204030204" pitchFamily="34" charset="0"/>
            </a:endParaRPr>
          </a:p>
          <a:p>
            <a:pPr lvl="2"/>
            <a:r>
              <a:rPr lang="en-US" dirty="0">
                <a:latin typeface="Calibri" panose="020F0502020204030204" pitchFamily="34" charset="0"/>
                <a:cs typeface="Calibri" panose="020F0502020204030204" pitchFamily="34" charset="0"/>
              </a:rPr>
              <a:t>Medicaid eligibility to the uninsured for COVID-19 testing</a:t>
            </a:r>
            <a:endParaRPr lang="en-US" sz="2800" dirty="0">
              <a:latin typeface="Calibri" panose="020F0502020204030204" pitchFamily="34" charset="0"/>
              <a:cs typeface="Calibri" panose="020F0502020204030204" pitchFamily="34" charset="0"/>
            </a:endParaRPr>
          </a:p>
          <a:p>
            <a:pPr lvl="2"/>
            <a:r>
              <a:rPr lang="en-US" dirty="0">
                <a:latin typeface="Calibri" panose="020F0502020204030204" pitchFamily="34" charset="0"/>
                <a:cs typeface="Calibri" panose="020F0502020204030204" pitchFamily="34" charset="0"/>
              </a:rPr>
              <a:t>Increases federal matching funds for Medicaid program by 6.2%</a:t>
            </a:r>
            <a:endParaRPr lang="en-US" sz="2800" dirty="0">
              <a:latin typeface="Calibri" panose="020F0502020204030204" pitchFamily="34" charset="0"/>
              <a:cs typeface="Calibri" panose="020F0502020204030204" pitchFamily="34" charset="0"/>
            </a:endParaRPr>
          </a:p>
          <a:p>
            <a:endParaRPr lang="en-US" dirty="0"/>
          </a:p>
        </p:txBody>
      </p:sp>
      <p:sp>
        <p:nvSpPr>
          <p:cNvPr id="4" name="Slide Number Placeholder 3">
            <a:extLst>
              <a:ext uri="{FF2B5EF4-FFF2-40B4-BE49-F238E27FC236}">
                <a16:creationId xmlns:a16="http://schemas.microsoft.com/office/drawing/2014/main" id="{B1099342-0901-4838-AE55-E2575B19F40B}"/>
              </a:ext>
            </a:extLst>
          </p:cNvPr>
          <p:cNvSpPr>
            <a:spLocks noGrp="1"/>
          </p:cNvSpPr>
          <p:nvPr>
            <p:ph type="sldNum" sz="quarter" idx="12"/>
          </p:nvPr>
        </p:nvSpPr>
        <p:spPr/>
        <p:txBody>
          <a:bodyPr/>
          <a:lstStyle/>
          <a:p>
            <a:fld id="{30B18789-35AA-4FCF-AB53-E0D941FA7268}" type="slidenum">
              <a:rPr lang="en-US" smtClean="0"/>
              <a:t>7</a:t>
            </a:fld>
            <a:endParaRPr lang="en-US" dirty="0"/>
          </a:p>
        </p:txBody>
      </p:sp>
    </p:spTree>
    <p:extLst>
      <p:ext uri="{BB962C8B-B14F-4D97-AF65-F5344CB8AC3E}">
        <p14:creationId xmlns:p14="http://schemas.microsoft.com/office/powerpoint/2010/main" val="6486553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A00B1C-B5DE-4AE7-9FFC-32ED361822C4}"/>
              </a:ext>
            </a:extLst>
          </p:cNvPr>
          <p:cNvSpPr>
            <a:spLocks noGrp="1"/>
          </p:cNvSpPr>
          <p:nvPr>
            <p:ph type="title"/>
          </p:nvPr>
        </p:nvSpPr>
        <p:spPr/>
        <p:txBody>
          <a:bodyPr>
            <a:normAutofit/>
          </a:bodyPr>
          <a:lstStyle/>
          <a:p>
            <a:r>
              <a:rPr lang="en-US" dirty="0"/>
              <a:t>Coronavirus Aid Relief and Economic Security (CARES) Act- $100B for Healthcare</a:t>
            </a:r>
          </a:p>
        </p:txBody>
      </p:sp>
      <p:sp>
        <p:nvSpPr>
          <p:cNvPr id="3" name="Content Placeholder 2">
            <a:extLst>
              <a:ext uri="{FF2B5EF4-FFF2-40B4-BE49-F238E27FC236}">
                <a16:creationId xmlns:a16="http://schemas.microsoft.com/office/drawing/2014/main" id="{58B0479A-A040-4C8D-A68E-800BEBFD2CE5}"/>
              </a:ext>
            </a:extLst>
          </p:cNvPr>
          <p:cNvSpPr>
            <a:spLocks noGrp="1"/>
          </p:cNvSpPr>
          <p:nvPr>
            <p:ph idx="1"/>
          </p:nvPr>
        </p:nvSpPr>
        <p:spPr/>
        <p:txBody>
          <a:bodyPr>
            <a:normAutofit fontScale="92500"/>
          </a:bodyPr>
          <a:lstStyle/>
          <a:p>
            <a:pPr lvl="1"/>
            <a:r>
              <a:rPr lang="en-US" dirty="0">
                <a:latin typeface="Calibri" panose="020F0502020204030204" pitchFamily="34" charset="0"/>
                <a:cs typeface="Calibri" panose="020F0502020204030204" pitchFamily="34" charset="0"/>
              </a:rPr>
              <a:t>Suspends  2% sequestration reduction in Medicare payments, beginning May 1 and lasting through Dec. 31, 2020.</a:t>
            </a:r>
            <a:endParaRPr lang="en-US" sz="3200" dirty="0">
              <a:latin typeface="Calibri" panose="020F0502020204030204" pitchFamily="34" charset="0"/>
              <a:cs typeface="Calibri" panose="020F0502020204030204" pitchFamily="34" charset="0"/>
            </a:endParaRPr>
          </a:p>
          <a:p>
            <a:pPr lvl="1"/>
            <a:r>
              <a:rPr lang="en-US" dirty="0">
                <a:latin typeface="Calibri" panose="020F0502020204030204" pitchFamily="34" charset="0"/>
                <a:cs typeface="Calibri" panose="020F0502020204030204" pitchFamily="34" charset="0"/>
              </a:rPr>
              <a:t>Increases Medicare payments by 20% for coronavirus cases for discharges with principal or secondary diagnosis of COVID-19.  The weighting factor for each diagnosis-related group will be increased by 20%.  This increase will be for COVID-19 cases during the emergency period (beginning March 13 and ending when the national emergency is declared over).</a:t>
            </a:r>
            <a:endParaRPr lang="en-US" sz="3200" dirty="0">
              <a:latin typeface="Calibri" panose="020F0502020204030204" pitchFamily="34" charset="0"/>
              <a:cs typeface="Calibri" panose="020F0502020204030204" pitchFamily="34" charset="0"/>
            </a:endParaRPr>
          </a:p>
          <a:p>
            <a:pPr lvl="1"/>
            <a:r>
              <a:rPr lang="en-US" dirty="0">
                <a:latin typeface="Calibri" panose="020F0502020204030204" pitchFamily="34" charset="0"/>
                <a:cs typeface="Calibri" panose="020F0502020204030204" pitchFamily="34" charset="0"/>
              </a:rPr>
              <a:t>Provides accelerated payments through Medicare periodic lump sum payments to hospitals up to 100% and for critical access hospitals up to 125% for a six-month period.  This would be a loan allowed to be repaid twelve months from the date of first payment.</a:t>
            </a:r>
            <a:endParaRPr lang="en-US" sz="3200" dirty="0">
              <a:latin typeface="Calibri" panose="020F0502020204030204" pitchFamily="34" charset="0"/>
              <a:cs typeface="Calibri" panose="020F0502020204030204" pitchFamily="34" charset="0"/>
            </a:endParaRPr>
          </a:p>
          <a:p>
            <a:pPr lvl="1"/>
            <a:r>
              <a:rPr lang="en-US" dirty="0">
                <a:latin typeface="Calibri" panose="020F0502020204030204" pitchFamily="34" charset="0"/>
                <a:cs typeface="Calibri" panose="020F0502020204030204" pitchFamily="34" charset="0"/>
              </a:rPr>
              <a:t>Delays Medicaid Disproportionate Share Hospital payments from May 22, 2020 to November 30, 2020.</a:t>
            </a:r>
            <a:endParaRPr lang="en-US" sz="3200" dirty="0">
              <a:latin typeface="Calibri" panose="020F0502020204030204" pitchFamily="34" charset="0"/>
              <a:cs typeface="Calibri" panose="020F0502020204030204" pitchFamily="34" charset="0"/>
            </a:endParaRPr>
          </a:p>
          <a:p>
            <a:pPr lvl="1"/>
            <a:r>
              <a:rPr lang="en-US" dirty="0">
                <a:latin typeface="Calibri" panose="020F0502020204030204" pitchFamily="34" charset="0"/>
                <a:cs typeface="Calibri" panose="020F0502020204030204" pitchFamily="34" charset="0"/>
              </a:rPr>
              <a:t>Provides cash flow for the financial impact from halting elective and non-urgent procedures.</a:t>
            </a:r>
            <a:endParaRPr lang="en-US" sz="3200" dirty="0">
              <a:latin typeface="Calibri" panose="020F050202020403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BE46A76C-9F98-4BDB-A68B-570FACA239C8}"/>
              </a:ext>
            </a:extLst>
          </p:cNvPr>
          <p:cNvSpPr>
            <a:spLocks noGrp="1"/>
          </p:cNvSpPr>
          <p:nvPr>
            <p:ph type="sldNum" sz="quarter" idx="12"/>
          </p:nvPr>
        </p:nvSpPr>
        <p:spPr/>
        <p:txBody>
          <a:bodyPr/>
          <a:lstStyle/>
          <a:p>
            <a:fld id="{30B18789-35AA-4FCF-AB53-E0D941FA7268}" type="slidenum">
              <a:rPr lang="en-US" smtClean="0"/>
              <a:t>8</a:t>
            </a:fld>
            <a:endParaRPr lang="en-US" dirty="0"/>
          </a:p>
        </p:txBody>
      </p:sp>
    </p:spTree>
    <p:extLst>
      <p:ext uri="{BB962C8B-B14F-4D97-AF65-F5344CB8AC3E}">
        <p14:creationId xmlns:p14="http://schemas.microsoft.com/office/powerpoint/2010/main" val="7889700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18481-E1B4-4CBD-8F1F-B7CB66C88DC4}"/>
              </a:ext>
            </a:extLst>
          </p:cNvPr>
          <p:cNvSpPr>
            <a:spLocks noGrp="1"/>
          </p:cNvSpPr>
          <p:nvPr>
            <p:ph type="title"/>
          </p:nvPr>
        </p:nvSpPr>
        <p:spPr>
          <a:xfrm>
            <a:off x="454325" y="2568513"/>
            <a:ext cx="11283350" cy="860487"/>
          </a:xfrm>
        </p:spPr>
        <p:txBody>
          <a:bodyPr/>
          <a:lstStyle/>
          <a:p>
            <a:r>
              <a:rPr lang="en-US" dirty="0"/>
              <a:t>Cares act: Business Loan Assistance</a:t>
            </a:r>
          </a:p>
        </p:txBody>
      </p:sp>
    </p:spTree>
    <p:extLst>
      <p:ext uri="{BB962C8B-B14F-4D97-AF65-F5344CB8AC3E}">
        <p14:creationId xmlns:p14="http://schemas.microsoft.com/office/powerpoint/2010/main" val="285475140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Custom 2">
      <a:dk1>
        <a:srgbClr val="0057B8"/>
      </a:dk1>
      <a:lt1>
        <a:srgbClr val="EDEEEF"/>
      </a:lt1>
      <a:dk2>
        <a:srgbClr val="5B6770"/>
      </a:dk2>
      <a:lt2>
        <a:srgbClr val="E7E6E6"/>
      </a:lt2>
      <a:accent1>
        <a:srgbClr val="0057B8"/>
      </a:accent1>
      <a:accent2>
        <a:srgbClr val="49C5B1"/>
      </a:accent2>
      <a:accent3>
        <a:srgbClr val="009CDE"/>
      </a:accent3>
      <a:accent4>
        <a:srgbClr val="8DC8E8"/>
      </a:accent4>
      <a:accent5>
        <a:srgbClr val="7C878E"/>
      </a:accent5>
      <a:accent6>
        <a:srgbClr val="5B6770"/>
      </a:accent6>
      <a:hlink>
        <a:srgbClr val="0057B8"/>
      </a:hlink>
      <a:folHlink>
        <a:srgbClr val="49C5B1"/>
      </a:folHlink>
    </a:clrScheme>
    <a:fontScheme name="Custom 1">
      <a:majorFont>
        <a:latin typeface="Aleo"/>
        <a:ea typeface=""/>
        <a:cs typeface=""/>
      </a:majorFont>
      <a:minorFont>
        <a:latin typeface="DIN O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1502</TotalTime>
  <Words>2939</Words>
  <Application>Microsoft Office PowerPoint</Application>
  <PresentationFormat>Widescreen</PresentationFormat>
  <Paragraphs>346</Paragraphs>
  <Slides>57</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57</vt:i4>
      </vt:variant>
    </vt:vector>
  </HeadingPairs>
  <TitlesOfParts>
    <vt:vector size="63" baseType="lpstr">
      <vt:lpstr>Aleo</vt:lpstr>
      <vt:lpstr>Calibri</vt:lpstr>
      <vt:lpstr>DIN OT</vt:lpstr>
      <vt:lpstr>Wingdings</vt:lpstr>
      <vt:lpstr>Arial</vt:lpstr>
      <vt:lpstr>Office Theme</vt:lpstr>
      <vt:lpstr>Managing Your Practice Through Times of Disruption</vt:lpstr>
      <vt:lpstr>Presenters</vt:lpstr>
      <vt:lpstr>Today’s Webinar Will Cover</vt:lpstr>
      <vt:lpstr>COVID-19 Relief FUNDING</vt:lpstr>
      <vt:lpstr>COVID-19 Relief Funding</vt:lpstr>
      <vt:lpstr>$8.3B Emergency Funding Bill </vt:lpstr>
      <vt:lpstr>$100B Families First Coronavirus Response Act </vt:lpstr>
      <vt:lpstr>Coronavirus Aid Relief and Economic Security (CARES) Act- $100B for Healthcare</vt:lpstr>
      <vt:lpstr>Cares act: Business Loan Assistance</vt:lpstr>
      <vt:lpstr>SBA Assistance</vt:lpstr>
      <vt:lpstr>SBA EIDL</vt:lpstr>
      <vt:lpstr>SBA EIDL</vt:lpstr>
      <vt:lpstr>EIDL Emergency Advance</vt:lpstr>
      <vt:lpstr>SBA 7(a) Loan under paycheck protection program</vt:lpstr>
      <vt:lpstr>PPP Overview</vt:lpstr>
      <vt:lpstr>PPP</vt:lpstr>
      <vt:lpstr>PPP (cont’d)</vt:lpstr>
      <vt:lpstr>PPP (cont’d)</vt:lpstr>
      <vt:lpstr>PPP (cont’d)</vt:lpstr>
      <vt:lpstr>PPP (cont’d)</vt:lpstr>
      <vt:lpstr>PPP (cont’d)</vt:lpstr>
      <vt:lpstr>PPP (cont’d)</vt:lpstr>
      <vt:lpstr>PPP (cont’d)</vt:lpstr>
      <vt:lpstr>PPP (cont’d)</vt:lpstr>
      <vt:lpstr>TO DO’s</vt:lpstr>
      <vt:lpstr>DISCLAIMER</vt:lpstr>
      <vt:lpstr>CARES Act: Telehealth</vt:lpstr>
      <vt:lpstr>CMS and the federal government have lifted many restrictions on the use of telemedicine</vt:lpstr>
      <vt:lpstr>Expanded Access</vt:lpstr>
      <vt:lpstr>Expanded Services</vt:lpstr>
      <vt:lpstr>Prescribing Controlled Substances</vt:lpstr>
      <vt:lpstr>Use of Technology for Telehealth Services</vt:lpstr>
      <vt:lpstr>CARES Act: Tracking expenses and revenue loss for Covid-19 Reimbursement</vt:lpstr>
      <vt:lpstr>Track Lost Revenue</vt:lpstr>
      <vt:lpstr>Business Disruption</vt:lpstr>
      <vt:lpstr>Steps to Take</vt:lpstr>
      <vt:lpstr>Thank you!   Questions?</vt:lpstr>
      <vt:lpstr>Contact Your Presenters</vt:lpstr>
      <vt:lpstr>I Started My Business on February 19, 2020 can I apply for the EIDL or PPP Loan?</vt:lpstr>
      <vt:lpstr>How do I determine number of employees?</vt:lpstr>
      <vt:lpstr>If I have more than 500  employees can I still apply for a PPP loan?</vt:lpstr>
      <vt:lpstr>How do I calculate the PPP Loan amount?</vt:lpstr>
      <vt:lpstr>How do you determine payroll costs?</vt:lpstr>
      <vt:lpstr>Interim Final Rule (4-2-20)</vt:lpstr>
      <vt:lpstr>US Treasury Borrower Fact Sheet</vt:lpstr>
      <vt:lpstr>ADP</vt:lpstr>
      <vt:lpstr>FAQ Issued 4-6-20</vt:lpstr>
      <vt:lpstr>Should We Include Workers Comp Ins?</vt:lpstr>
      <vt:lpstr>What Period of Payroll Costs do I use – Last 12 Months or Calendar 2019?</vt:lpstr>
      <vt:lpstr>Interim Final Rule (4-2-20)</vt:lpstr>
      <vt:lpstr>FAQ issued 4-6-20</vt:lpstr>
      <vt:lpstr>PPP Borrower Loan Application Form 2483</vt:lpstr>
      <vt:lpstr>How does a sole proprietor calculate payroll costs?</vt:lpstr>
      <vt:lpstr>Explain Affiliation Rules Again?</vt:lpstr>
      <vt:lpstr>Can you further explain the forgiveness calculation?</vt:lpstr>
      <vt:lpstr>What would cause the loan not to be fully forgiven?</vt:lpstr>
      <vt:lpstr>What if I laid off workers?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Jin Park</dc:creator>
  <cp:lastModifiedBy>Rachel Gisser</cp:lastModifiedBy>
  <cp:revision>38</cp:revision>
  <dcterms:created xsi:type="dcterms:W3CDTF">2018-11-07T18:33:34Z</dcterms:created>
  <dcterms:modified xsi:type="dcterms:W3CDTF">2020-04-08T17:58:42Z</dcterms:modified>
</cp:coreProperties>
</file>